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5" r:id="rId2"/>
    <p:sldId id="258" r:id="rId3"/>
    <p:sldId id="259" r:id="rId4"/>
    <p:sldId id="260" r:id="rId5"/>
    <p:sldId id="266" r:id="rId6"/>
    <p:sldId id="262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023" autoAdjust="0"/>
  </p:normalViewPr>
  <p:slideViewPr>
    <p:cSldViewPr snapToGrid="0">
      <p:cViewPr varScale="1">
        <p:scale>
          <a:sx n="84" d="100"/>
          <a:sy n="84" d="100"/>
        </p:scale>
        <p:origin x="1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865BC-9810-47D6-8C47-AD9EE68ED844}" type="datetimeFigureOut">
              <a:rPr lang="de-AT" smtClean="0"/>
              <a:t>24.10.2018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4CCB0-EF57-4665-BA52-E6DA3DB0E91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318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2490596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 Formati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434324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extfeld (ohne 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0" y="0"/>
            <a:ext cx="9144000" cy="63087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i="0"/>
            </a:lvl1pPr>
            <a:lvl2pPr marL="742950" indent="-285750">
              <a:buFont typeface="Arial" panose="020B0604020202020204" pitchFamily="34" charset="0"/>
              <a:buChar char="•"/>
              <a:defRPr sz="2000" i="0"/>
            </a:lvl2pPr>
            <a:lvl3pPr marL="1143000" indent="-228600">
              <a:buFont typeface="Symbol" panose="05050102010706020507" pitchFamily="18" charset="2"/>
              <a:buChar char="-"/>
              <a:defRPr sz="1600" i="0"/>
            </a:lvl3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967999261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feld (strukturier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0" y="620687"/>
            <a:ext cx="9144000" cy="5688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i="0"/>
            </a:lvl1pPr>
            <a:lvl2pPr>
              <a:defRPr sz="2000" i="0"/>
            </a:lvl2pPr>
            <a:lvl3pPr>
              <a:defRPr sz="1600" i="0"/>
            </a:lvl3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"/>
            <a:ext cx="9144000" cy="47667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/>
            </a:lvl1pPr>
            <a:lvl5pPr marL="1828800" indent="0" algn="l">
              <a:buNone/>
              <a:defRPr/>
            </a:lvl5pPr>
          </a:lstStyle>
          <a:p>
            <a:pPr lvl="0"/>
            <a:r>
              <a:rPr lang="de-AT" smtClean="0"/>
              <a:t>Titel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169035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feld (fre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0" y="620687"/>
            <a:ext cx="9144000" cy="5688037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i="0"/>
            </a:lvl1pPr>
            <a:lvl2pPr>
              <a:defRPr sz="2000" i="0"/>
            </a:lvl2pPr>
            <a:lvl3pPr>
              <a:defRPr sz="1600" i="0"/>
            </a:lvl3pPr>
          </a:lstStyle>
          <a:p>
            <a:pPr lvl="0"/>
            <a:endParaRPr lang="de-DE" smtClean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"/>
            <a:ext cx="9144000" cy="47667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/>
            </a:lvl1pPr>
            <a:lvl5pPr marL="1828800" indent="0" algn="l">
              <a:buNone/>
              <a:defRPr/>
            </a:lvl5pPr>
          </a:lstStyle>
          <a:p>
            <a:pPr lvl="0"/>
            <a:r>
              <a:rPr lang="de-AT" smtClean="0"/>
              <a:t>Titel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3631838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Objek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"/>
            <a:ext cx="9144000" cy="47667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/>
            </a:lvl1pPr>
            <a:lvl5pPr marL="1828800" indent="0" algn="l">
              <a:buNone/>
              <a:defRPr/>
            </a:lvl5pPr>
          </a:lstStyle>
          <a:p>
            <a:pPr lvl="0"/>
            <a:r>
              <a:rPr lang="de-AT" smtClean="0"/>
              <a:t>Titel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>
          <a:xfrm>
            <a:off x="72000" y="620712"/>
            <a:ext cx="9000000" cy="568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5346036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"/>
            <a:ext cx="9144000" cy="47667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/>
            </a:lvl1pPr>
            <a:lvl5pPr marL="1828800" indent="0" algn="l">
              <a:buNone/>
              <a:defRPr/>
            </a:lvl5pPr>
          </a:lstStyle>
          <a:p>
            <a:pPr lvl="0"/>
            <a:r>
              <a:rPr lang="de-AT" smtClean="0"/>
              <a:t>Titel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3210932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553200"/>
            <a:ext cx="4343400" cy="3048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mtClean="0">
                <a:solidFill>
                  <a:srgbClr val="000000"/>
                </a:solidFill>
                <a:cs typeface="Arial" charset="0"/>
              </a:rPr>
              <a:t>Language Testing in Austria</a:t>
            </a:r>
            <a:endParaRPr lang="de-AT" altLang="de-DE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mtClean="0">
                <a:solidFill>
                  <a:srgbClr val="000000"/>
                </a:solidFill>
                <a:cs typeface="Arial" charset="0"/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r>
              <a:rPr lang="de-AT" altLang="de-DE" smtClean="0">
                <a:solidFill>
                  <a:srgbClr val="000000"/>
                </a:solidFill>
                <a:cs typeface="Arial" charset="0"/>
              </a:rPr>
              <a:t> -</a:t>
            </a:r>
            <a:endParaRPr lang="de-AT" altLang="de-DE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5943600" y="6553200"/>
            <a:ext cx="1554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400">
                <a:solidFill>
                  <a:srgbClr val="000000"/>
                </a:solidFill>
                <a:cs typeface="Arial" panose="020B0604020202020204" pitchFamily="34" charset="0"/>
              </a:rPr>
              <a:t>Sigott, Cesnik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000" y="6408738"/>
            <a:ext cx="13573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153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ransition advClick="0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1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0"/>
            <a:ext cx="914399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/>
              <a:t>On the discrepancy between rater-perceived and Empirical Item Difficulty. Standardsetting for the </a:t>
            </a:r>
            <a:r>
              <a:rPr lang="en-US" sz="2800" smtClean="0"/>
              <a:t>receptive </a:t>
            </a:r>
            <a:r>
              <a:rPr lang="en-US" sz="2800"/>
              <a:t>skills in the Austrian Educational Standards Test for English</a:t>
            </a:r>
          </a:p>
          <a:p>
            <a:pPr algn="ctr"/>
            <a:r>
              <a:rPr lang="en-US" sz="2000" smtClean="0"/>
              <a:t>Günther </a:t>
            </a:r>
            <a:r>
              <a:rPr lang="en-US" sz="2000"/>
              <a:t>Sigott &amp; Hermann </a:t>
            </a:r>
            <a:r>
              <a:rPr lang="en-US" sz="2000" smtClean="0"/>
              <a:t>Cesnik</a:t>
            </a:r>
          </a:p>
          <a:p>
            <a:pPr algn="ctr"/>
            <a:endParaRPr lang="en-US" sz="2000" smtClean="0"/>
          </a:p>
          <a:p>
            <a:pPr algn="ctr"/>
            <a:endParaRPr lang="en-US" sz="2000"/>
          </a:p>
          <a:p>
            <a:pPr algn="ctr"/>
            <a:endParaRPr lang="en-US" sz="2000" smtClean="0"/>
          </a:p>
          <a:p>
            <a:pPr marL="0" lvl="1" indent="-285750" eaLnBrk="0" fontAlgn="base" hangingPunct="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Standardsetting for Reading and Listening for English </a:t>
            </a:r>
            <a:r>
              <a:rPr lang="en-US" smtClean="0">
                <a:solidFill>
                  <a:srgbClr val="000000"/>
                </a:solidFill>
              </a:rPr>
              <a:t>E8</a:t>
            </a:r>
          </a:p>
          <a:p>
            <a:pPr marL="0" lvl="1" eaLnBrk="0" fontAlgn="base" hangingPunct="0"/>
            <a:endParaRPr lang="en-US">
              <a:solidFill>
                <a:srgbClr val="000000"/>
              </a:solidFill>
            </a:endParaRPr>
          </a:p>
          <a:p>
            <a:pPr marL="0" lvl="1" indent="-285750" eaLnBrk="0" fontAlgn="base" hangingPunct="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Wanted to have ratings for all items (hence no bookmark method</a:t>
            </a:r>
            <a:r>
              <a:rPr lang="en-US" smtClean="0">
                <a:solidFill>
                  <a:srgbClr val="000000"/>
                </a:solidFill>
              </a:rPr>
              <a:t>)</a:t>
            </a:r>
          </a:p>
          <a:p>
            <a:pPr marL="0" lvl="1" eaLnBrk="0" fontAlgn="base" hangingPunct="0"/>
            <a:endParaRPr lang="en-US">
              <a:solidFill>
                <a:srgbClr val="000000"/>
              </a:solidFill>
            </a:endParaRPr>
          </a:p>
          <a:p>
            <a:pPr marL="0" lvl="1" indent="-285750" eaLnBrk="0" fontAlgn="base" hangingPunct="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CEFR ratings of Reading and Listening items by modified Angoff </a:t>
            </a:r>
            <a:r>
              <a:rPr lang="en-US" smtClean="0">
                <a:solidFill>
                  <a:srgbClr val="000000"/>
                </a:solidFill>
              </a:rPr>
              <a:t>procedure</a:t>
            </a:r>
          </a:p>
          <a:p>
            <a:pPr marL="0" lvl="1" eaLnBrk="0" fontAlgn="base" hangingPunct="0"/>
            <a:endParaRPr lang="en-US">
              <a:solidFill>
                <a:srgbClr val="000000"/>
              </a:solidFill>
            </a:endParaRPr>
          </a:p>
          <a:p>
            <a:pPr marL="0" lvl="1" indent="-285750" eaLnBrk="0" fontAlgn="base" hangingPunct="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Discrepancy between empirical item difficulty and estimated item </a:t>
            </a:r>
            <a:r>
              <a:rPr lang="en-US" smtClean="0">
                <a:solidFill>
                  <a:srgbClr val="000000"/>
                </a:solidFill>
              </a:rPr>
              <a:t>difficulty</a:t>
            </a:r>
          </a:p>
          <a:p>
            <a:pPr marL="0" lvl="1" indent="-285750" eaLnBrk="0" fontAlgn="base" hangingPunct="0">
              <a:buFont typeface="Arial" panose="020B0604020202020204" pitchFamily="34" charset="0"/>
              <a:buChar char="•"/>
            </a:pPr>
            <a:endParaRPr lang="en-US">
              <a:solidFill>
                <a:srgbClr val="000000"/>
              </a:solidFill>
            </a:endParaRPr>
          </a:p>
          <a:p>
            <a:pPr marL="288000" lvl="1" indent="-285750" eaLnBrk="0" fontAlgn="base" hangingPunct="0"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0000"/>
                </a:solidFill>
              </a:rPr>
              <a:t>Two approaches for linking the items to the CEFR: Fuzzy Interval Approach and Regression Approach</a:t>
            </a:r>
          </a:p>
          <a:p>
            <a:pPr algn="ctr"/>
            <a:endParaRPr lang="de-AT" sz="2000"/>
          </a:p>
        </p:txBody>
      </p:sp>
    </p:spTree>
    <p:extLst>
      <p:ext uri="{BB962C8B-B14F-4D97-AF65-F5344CB8AC3E}">
        <p14:creationId xmlns:p14="http://schemas.microsoft.com/office/powerpoint/2010/main" val="303744638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2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endParaRPr lang="en-US" smtClean="0"/>
          </a:p>
          <a:p>
            <a:pPr>
              <a:spcAft>
                <a:spcPts val="0"/>
              </a:spcAft>
            </a:pPr>
            <a:endParaRPr lang="en-GB" sz="2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GB" sz="18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</a:t>
            </a:r>
            <a:r>
              <a:rPr lang="en-GB" sz="18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level in the CEFR does somebody minimally have to be in order to answer this item correctly</a:t>
            </a:r>
            <a:r>
              <a:rPr lang="en-GB" sz="18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endParaRPr lang="de-AT" sz="18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GB" sz="18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somebody at this CEFR level, is the item EASY or DIFFICULT</a:t>
            </a:r>
            <a:r>
              <a:rPr lang="en-GB" sz="18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lvl="0">
              <a:spcAft>
                <a:spcPts val="0"/>
              </a:spcAft>
            </a:pPr>
            <a:endParaRPr lang="en-GB" sz="18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endParaRPr lang="en-GB" sz="2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i="1" smtClean="0"/>
              <a:t>  Tab. 1: Extract </a:t>
            </a:r>
            <a:r>
              <a:rPr lang="en-US" sz="1600" i="1"/>
              <a:t>from rating sheet for </a:t>
            </a:r>
            <a:r>
              <a:rPr lang="en-US" sz="1600" i="1" smtClean="0"/>
              <a:t>Reading</a:t>
            </a:r>
            <a:endParaRPr lang="de-AT" sz="1600" i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868893"/>
              </p:ext>
            </p:extLst>
          </p:nvPr>
        </p:nvGraphicFramePr>
        <p:xfrm>
          <a:off x="129946" y="3154362"/>
          <a:ext cx="6984969" cy="172824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41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9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63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554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27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Item#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Item ID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CEF Level (A1 / A2 / B1)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Difficulty within Level: E (Easy); D (Difficult)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8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rc_feyertag05_s1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8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rc_gritscha07_s1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88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re_brockrai12_s1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88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re_langnick06_s1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48232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3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smtClean="0"/>
          </a:p>
          <a:p>
            <a:endParaRPr lang="de-AT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719206"/>
              </p:ext>
            </p:extLst>
          </p:nvPr>
        </p:nvGraphicFramePr>
        <p:xfrm>
          <a:off x="-13448" y="934425"/>
          <a:ext cx="9157447" cy="2027115"/>
        </p:xfrm>
        <a:graphic>
          <a:graphicData uri="http://schemas.openxmlformats.org/drawingml/2006/table">
            <a:tbl>
              <a:tblPr firstRow="1" firstCol="1" bandRow="1"/>
              <a:tblGrid>
                <a:gridCol w="11414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03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24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9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79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100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33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4475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29664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8041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Difficulty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Index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Range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Minimum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Maximum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Mean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Std. Deviation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Variance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601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Statistic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Std. </a:t>
                      </a:r>
                      <a:r>
                        <a:rPr lang="de-AT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Error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EmpID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4.88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-2.46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0.3372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0.1714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1.2121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1.4693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0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RawDE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3.40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5.60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4.0790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0.1175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0.8306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0.6900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zEmpID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-2.31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0.1414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0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zRawDE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-2.28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0.1414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04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EstID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3.43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2.18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5.61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4.0796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0.1185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0.8378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0.7019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16316"/>
              </p:ext>
            </p:extLst>
          </p:nvPr>
        </p:nvGraphicFramePr>
        <p:xfrm>
          <a:off x="0" y="3544570"/>
          <a:ext cx="9144001" cy="1945770"/>
        </p:xfrm>
        <a:graphic>
          <a:graphicData uri="http://schemas.openxmlformats.org/drawingml/2006/table">
            <a:tbl>
              <a:tblPr firstRow="1" firstCol="1" bandRow="1"/>
              <a:tblGrid>
                <a:gridCol w="11670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22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3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01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13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3616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39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2356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2851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7344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Difficulty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Index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Range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Minimum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Maximum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Mean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Std. Deviation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Variance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725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Statistic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Std. Error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4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EmpID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4.76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-2.72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2.03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-0.0256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0.1686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1.1802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1.3929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4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RawDE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2.71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5.82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4.4634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0.1009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0.7062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0.4987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4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zEmpID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4.03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-2.29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1.74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0.1429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4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zRawDE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3.83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-1.91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1.94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0.1429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1.0000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34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EstID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2.71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3.12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5.83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4.4681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0.1030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0.7207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0.5194</a:t>
                      </a:r>
                      <a:endParaRPr lang="de-AT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47063" y="595870"/>
            <a:ext cx="4419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i="1" smtClean="0">
                <a:solidFill>
                  <a:srgbClr val="000000"/>
                </a:solidFill>
                <a:cs typeface="Arial" charset="0"/>
              </a:rPr>
              <a:t>Tab. 2: </a:t>
            </a:r>
            <a:r>
              <a:rPr lang="en-GB" sz="1600" i="1">
                <a:solidFill>
                  <a:srgbClr val="000000"/>
                </a:solidFill>
                <a:cs typeface="Arial" charset="0"/>
              </a:rPr>
              <a:t>Descriptive statistics for Reading items</a:t>
            </a:r>
            <a:endParaRPr lang="de-AT" sz="1600" i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063" y="3206016"/>
            <a:ext cx="4440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i="1" smtClean="0">
                <a:solidFill>
                  <a:srgbClr val="000000"/>
                </a:solidFill>
                <a:cs typeface="Arial" charset="0"/>
              </a:rPr>
              <a:t>Tab. 3: </a:t>
            </a:r>
            <a:r>
              <a:rPr lang="en-GB" sz="1600" i="1">
                <a:solidFill>
                  <a:srgbClr val="000000"/>
                </a:solidFill>
                <a:cs typeface="Arial" charset="0"/>
              </a:rPr>
              <a:t>Descriptive statistics for Listening items</a:t>
            </a:r>
            <a:endParaRPr lang="de-AT" sz="1600" i="1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4773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4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0" y="-16750"/>
            <a:ext cx="9144000" cy="6308725"/>
          </a:xfrm>
        </p:spPr>
        <p:txBody>
          <a:bodyPr/>
          <a:lstStyle/>
          <a:p>
            <a:endParaRPr lang="en-GB"/>
          </a:p>
          <a:p>
            <a:endParaRPr lang="en-GB" sz="1600" smtClean="0"/>
          </a:p>
          <a:p>
            <a:endParaRPr lang="en-GB" sz="1600" smtClean="0"/>
          </a:p>
          <a:p>
            <a:r>
              <a:rPr lang="en-US" sz="1600" i="1" smtClean="0"/>
              <a:t>	Fig. 1: Raw </a:t>
            </a:r>
            <a:r>
              <a:rPr lang="en-US" sz="1600" i="1"/>
              <a:t>Difficulty Estimates and Empirical Item Difficulty of Reading items</a:t>
            </a:r>
            <a:endParaRPr lang="de-AT" sz="1600" i="1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00" y="1440000"/>
            <a:ext cx="6113853" cy="46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/>
          <p:cNvSpPr txBox="1"/>
          <p:nvPr/>
        </p:nvSpPr>
        <p:spPr>
          <a:xfrm>
            <a:off x="1620000" y="6012000"/>
            <a:ext cx="5616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smtClean="0">
                <a:solidFill>
                  <a:srgbClr val="000000"/>
                </a:solidFill>
                <a:cs typeface="Arial" charset="0"/>
                <a:hlinkClick r:id="rId3" action="ppaction://hlinksldjump"/>
              </a:rPr>
              <a:t>Fuzzy interval </a:t>
            </a:r>
            <a:r>
              <a:rPr lang="en-GB" sz="1600">
                <a:solidFill>
                  <a:srgbClr val="000000"/>
                </a:solidFill>
                <a:cs typeface="Arial" charset="0"/>
                <a:hlinkClick r:id="rId3" action="ppaction://hlinksldjump"/>
              </a:rPr>
              <a:t>approach: Difficulty statistics for Reading items</a:t>
            </a:r>
            <a:endParaRPr lang="en-GB" sz="16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4824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5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374852"/>
              </p:ext>
            </p:extLst>
          </p:nvPr>
        </p:nvGraphicFramePr>
        <p:xfrm>
          <a:off x="-2" y="1"/>
          <a:ext cx="4508909" cy="6335990"/>
        </p:xfrm>
        <a:graphic>
          <a:graphicData uri="http://schemas.openxmlformats.org/drawingml/2006/table">
            <a:tbl>
              <a:tblPr firstRow="1" firstCol="1" bandRow="1"/>
              <a:tblGrid>
                <a:gridCol w="324000"/>
                <a:gridCol w="972000"/>
                <a:gridCol w="360000"/>
                <a:gridCol w="252000"/>
                <a:gridCol w="252000"/>
                <a:gridCol w="252000"/>
                <a:gridCol w="360000"/>
                <a:gridCol w="216561"/>
                <a:gridCol w="576000"/>
                <a:gridCol w="224348"/>
                <a:gridCol w="360000"/>
                <a:gridCol w="360000"/>
              </a:tblGrid>
              <a:tr h="4116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 #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 name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Level, rated (count)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Level, rated (score)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Raw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re_isakgabr17_l1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re_poiselev06_s1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2.06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3.65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3.63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rc_schmolmu07_l5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5.18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5.20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re_langnick07_l3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3.94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3.92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rc_schmolmu07_l2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rc_langnick07_l4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4.47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4.47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re_schmolmu07_l1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5.14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rc_brockrai18_l3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5.53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5.55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re_brockrai18_l1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rc_schmolmu07_l4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4.82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4.84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re_langnick05_s1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</a:t>
                      </a:r>
                      <a:r>
                        <a:rPr lang="de-AT" sz="1100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upp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3.71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3.69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re_madertha07_s1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Fuzzy Interval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A2-B1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4.53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4.53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re_langnick07_l1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4.29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4.29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re_isakgabr17_l4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rc_feyertag05_s1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5.59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5.61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re_isakgabr17_l3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re_isakgabr17_l2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5.06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5.08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re_greifene06_s1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4.24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4.23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re_brockrai18_l2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5.29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5.32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re_brockrai09_s1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</a:t>
                      </a:r>
                      <a:r>
                        <a:rPr lang="de-AT" sz="1100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re_wurmsmol06_s1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3.63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3.60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rc_cranegra05_s1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4.18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4.16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rc_gritscha07_s1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re_isakgabr11_s1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rc_cranegra07_s1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re_brockrai12_s1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rc_lackenba05_s1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0.49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4.88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4.90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rc_gritscha11_l5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0.43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4.59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4.59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rc_gritscha11_l4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re_gritscha11_l2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rc_brockrai18_l4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3.65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3.63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re_langnick06_s1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2.53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2.55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re_fuchseve04_s1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-0.11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re_langnick07_l2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-0.17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2.82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2.84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re_gritscha11_l1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-0.19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634694"/>
              </p:ext>
            </p:extLst>
          </p:nvPr>
        </p:nvGraphicFramePr>
        <p:xfrm>
          <a:off x="4633702" y="9145"/>
          <a:ext cx="4510298" cy="3425040"/>
        </p:xfrm>
        <a:graphic>
          <a:graphicData uri="http://schemas.openxmlformats.org/drawingml/2006/table">
            <a:tbl>
              <a:tblPr firstRow="1" firstCol="1" bandRow="1"/>
              <a:tblGrid>
                <a:gridCol w="324265"/>
                <a:gridCol w="972795"/>
                <a:gridCol w="360295"/>
                <a:gridCol w="252206"/>
                <a:gridCol w="252206"/>
                <a:gridCol w="252206"/>
                <a:gridCol w="576471"/>
                <a:gridCol w="576471"/>
                <a:gridCol w="223383"/>
                <a:gridCol w="360000"/>
                <a:gridCol w="360000"/>
              </a:tblGrid>
              <a:tr h="1581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 #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 name</a:t>
                      </a:r>
                      <a:endParaRPr lang="de-AT" sz="90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Level, rated (count)</a:t>
                      </a:r>
                      <a:endParaRPr lang="de-AT" sz="90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Level, rated (score)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Raw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90" marR="20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re_isakgabr17_l5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-0.37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4.24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4.23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rc_brockrai18_l5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-0.51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4.88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4.90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rc_gotteinh07_s1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-0.52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3.76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3.75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rc_langnick07_l5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-0.52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4.24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4.23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rc_hospsabi05_s1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-0.58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3.98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rc_brockrai11_s1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-0.76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re_hechenbl05_s1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-0.90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rc_gritscha11_l3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-0.96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rc_schmolmu07_l3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-1.11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2.82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2.84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re_isakgabr12_s1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-1.19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3.98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rc_gritscha08_s1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-1.54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re_fuchseve06_s1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-1.76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re_isakgabr10_s1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-2.17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rc_kainighu05_s1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-2.45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2.82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2.84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rc_fuchseve05_s1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-2.46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2.41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0.337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4.079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4.079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SDev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1.212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AT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0.830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AT" sz="9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0.837</a:t>
                      </a:r>
                      <a:endParaRPr lang="de-A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feld 12"/>
          <p:cNvSpPr txBox="1"/>
          <p:nvPr/>
        </p:nvSpPr>
        <p:spPr>
          <a:xfrm>
            <a:off x="4633702" y="3528000"/>
            <a:ext cx="4510298" cy="287962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648000">
              <a:lnSpc>
                <a:spcPct val="114000"/>
              </a:lnSpc>
            </a:pPr>
            <a:r>
              <a:rPr lang="en-GB" sz="1000"/>
              <a:t>Item #		</a:t>
            </a:r>
            <a:r>
              <a:rPr lang="en-GB" sz="1000" smtClean="0"/>
              <a:t>Item </a:t>
            </a:r>
            <a:r>
              <a:rPr lang="en-GB" sz="1000"/>
              <a:t>number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Item name		Item ID used in item bank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EmpID		</a:t>
            </a:r>
            <a:r>
              <a:rPr lang="en-GB" sz="1000" smtClean="0"/>
              <a:t>Empirical </a:t>
            </a:r>
            <a:r>
              <a:rPr lang="en-GB" sz="1000"/>
              <a:t>Item Difficulty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A1, A2, B1	</a:t>
            </a:r>
            <a:r>
              <a:rPr lang="en-GB" sz="1000" smtClean="0"/>
              <a:t>	Rating </a:t>
            </a:r>
            <a:r>
              <a:rPr lang="en-GB" sz="1000"/>
              <a:t>frequency count at CEFR levels A1, </a:t>
            </a:r>
            <a:r>
              <a:rPr lang="en-GB" sz="1000" smtClean="0"/>
              <a:t>A2 </a:t>
            </a:r>
            <a:r>
              <a:rPr lang="en-GB" sz="1000"/>
              <a:t>and B1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Level, rated (count)	</a:t>
            </a:r>
            <a:r>
              <a:rPr lang="en-GB" sz="1000" smtClean="0"/>
              <a:t>CEFR </a:t>
            </a:r>
            <a:r>
              <a:rPr lang="en-GB" sz="1000"/>
              <a:t>level allocation based on rating frequency </a:t>
            </a:r>
            <a:r>
              <a:rPr lang="en-GB" sz="1000" smtClean="0"/>
              <a:t>		count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Level, rated (score)	</a:t>
            </a:r>
            <a:r>
              <a:rPr lang="en-GB" sz="1000" smtClean="0"/>
              <a:t>CEFR </a:t>
            </a:r>
            <a:r>
              <a:rPr lang="en-GB" sz="1000"/>
              <a:t>level allocation based on Raw Difficulty </a:t>
            </a:r>
            <a:r>
              <a:rPr lang="en-GB" sz="1000" smtClean="0"/>
              <a:t>Estimat.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Diff	</a:t>
            </a:r>
            <a:r>
              <a:rPr lang="en-GB" sz="1000" smtClean="0"/>
              <a:t>	Difference </a:t>
            </a:r>
            <a:r>
              <a:rPr lang="en-GB" sz="1000"/>
              <a:t>between item allocation based on </a:t>
            </a:r>
            <a:r>
              <a:rPr lang="en-GB" sz="1000" smtClean="0"/>
              <a:t>count 		and score </a:t>
            </a:r>
            <a:r>
              <a:rPr lang="en-GB" sz="1000"/>
              <a:t>(0=same / 1=different)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RawDE		</a:t>
            </a:r>
            <a:r>
              <a:rPr lang="en-GB" sz="1000" smtClean="0"/>
              <a:t>Raw </a:t>
            </a:r>
            <a:r>
              <a:rPr lang="en-GB" sz="1000"/>
              <a:t>Difficulty Estimates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EstID		</a:t>
            </a:r>
            <a:r>
              <a:rPr lang="en-GB" sz="1000" smtClean="0"/>
              <a:t>Estimated </a:t>
            </a:r>
            <a:r>
              <a:rPr lang="en-GB" sz="1000"/>
              <a:t>Item Difficulty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FI</a:t>
            </a:r>
            <a:r>
              <a:rPr lang="en-GB" sz="1000" baseline="-25000"/>
              <a:t>upp</a:t>
            </a:r>
            <a:r>
              <a:rPr lang="en-GB" sz="1000"/>
              <a:t> (</a:t>
            </a:r>
            <a:r>
              <a:rPr lang="en-GB" sz="1000" b="1"/>
              <a:t>……..</a:t>
            </a:r>
            <a:r>
              <a:rPr lang="en-GB" sz="1000"/>
              <a:t>)	</a:t>
            </a:r>
            <a:r>
              <a:rPr lang="en-GB" sz="1000" smtClean="0"/>
              <a:t>Upper </a:t>
            </a:r>
            <a:r>
              <a:rPr lang="en-GB" sz="1000"/>
              <a:t>boundary for Fuzzy‑Interval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FI</a:t>
            </a:r>
            <a:r>
              <a:rPr lang="en-GB" sz="1000" baseline="-25000"/>
              <a:t>low</a:t>
            </a:r>
            <a:r>
              <a:rPr lang="en-GB" sz="1000"/>
              <a:t> (</a:t>
            </a:r>
            <a:r>
              <a:rPr lang="en-GB" sz="1000" b="1"/>
              <a:t>……..</a:t>
            </a:r>
            <a:r>
              <a:rPr lang="en-GB" sz="1000"/>
              <a:t>)	</a:t>
            </a:r>
            <a:r>
              <a:rPr lang="en-GB" sz="1000" smtClean="0"/>
              <a:t>Lower </a:t>
            </a:r>
            <a:r>
              <a:rPr lang="en-GB" sz="1000"/>
              <a:t>boundary for Fuzzy‑Interval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		</a:t>
            </a:r>
            <a:r>
              <a:rPr lang="en-GB" sz="1000" smtClean="0"/>
              <a:t>Threshold </a:t>
            </a:r>
            <a:r>
              <a:rPr lang="en-GB" sz="1000"/>
              <a:t>between A2 and B1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/>
              <a:t>		</a:t>
            </a:r>
            <a:r>
              <a:rPr lang="en-GB" sz="1000" smtClean="0"/>
              <a:t>Threshold </a:t>
            </a:r>
            <a:r>
              <a:rPr lang="en-GB" sz="1000"/>
              <a:t>between A1 and B2 (assumed)</a:t>
            </a:r>
            <a:endParaRPr lang="de-AT" sz="1000"/>
          </a:p>
          <a:p>
            <a:pPr defTabSz="648000">
              <a:lnSpc>
                <a:spcPct val="114000"/>
              </a:lnSpc>
            </a:pPr>
            <a:r>
              <a:rPr lang="en-GB" sz="1000" smtClean="0"/>
              <a:t>		</a:t>
            </a:r>
            <a:r>
              <a:rPr lang="en-GB" sz="1000" smtClean="0"/>
              <a:t>Items in need of reclassification</a:t>
            </a:r>
            <a:endParaRPr lang="de-AT" sz="100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933619"/>
              </p:ext>
            </p:extLst>
          </p:nvPr>
        </p:nvGraphicFramePr>
        <p:xfrm>
          <a:off x="4680000" y="6156000"/>
          <a:ext cx="533399" cy="238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223"/>
                <a:gridCol w="265176"/>
              </a:tblGrid>
              <a:tr h="238912">
                <a:tc>
                  <a:txBody>
                    <a:bodyPr/>
                    <a:lstStyle/>
                    <a:p>
                      <a:r>
                        <a:rPr lang="de-AT" sz="10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A2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0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B1</a:t>
                      </a:r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Gerader Verbinder 5"/>
          <p:cNvCxnSpPr/>
          <p:nvPr/>
        </p:nvCxnSpPr>
        <p:spPr bwMode="auto">
          <a:xfrm>
            <a:off x="4680000" y="5904000"/>
            <a:ext cx="72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4680000" y="6084000"/>
            <a:ext cx="72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533520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6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spcAft>
                <a:spcPts val="0"/>
              </a:spcAft>
            </a:pPr>
            <a:endParaRPr lang="en-US" sz="1600" i="1" smtClean="0">
              <a:solidFill>
                <a:srgbClr val="000000"/>
              </a:solidFill>
            </a:endParaRPr>
          </a:p>
          <a:p>
            <a:pPr lvl="0">
              <a:spcAft>
                <a:spcPts val="0"/>
              </a:spcAft>
            </a:pPr>
            <a:r>
              <a:rPr lang="en-US" sz="1600" i="1">
                <a:solidFill>
                  <a:srgbClr val="000000"/>
                </a:solidFill>
              </a:rPr>
              <a:t> </a:t>
            </a:r>
            <a:r>
              <a:rPr lang="en-US" sz="1600" i="1" smtClean="0">
                <a:solidFill>
                  <a:srgbClr val="000000"/>
                </a:solidFill>
              </a:rPr>
              <a:t>       Fig</a:t>
            </a:r>
            <a:r>
              <a:rPr lang="en-US" sz="1600" i="1">
                <a:solidFill>
                  <a:srgbClr val="000000"/>
                </a:solidFill>
              </a:rPr>
              <a:t>. </a:t>
            </a:r>
            <a:r>
              <a:rPr lang="en-US" sz="1600" i="1" smtClean="0">
                <a:solidFill>
                  <a:srgbClr val="000000"/>
                </a:solidFill>
              </a:rPr>
              <a:t>3: Scatterplot, Regression Lines, Regression Equations,Thresholds </a:t>
            </a:r>
            <a:r>
              <a:rPr lang="en-US" sz="1600" i="1">
                <a:solidFill>
                  <a:srgbClr val="000000"/>
                </a:solidFill>
              </a:rPr>
              <a:t>and Cutscores</a:t>
            </a:r>
            <a:endParaRPr lang="de-AT" sz="1600" i="1">
              <a:solidFill>
                <a:srgbClr val="000000"/>
              </a:solidFill>
            </a:endParaRPr>
          </a:p>
          <a:p>
            <a:pPr lvl="0">
              <a:spcAft>
                <a:spcPts val="0"/>
              </a:spcAft>
            </a:pPr>
            <a:endParaRPr lang="en-GB" sz="200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US" sz="2000" smtClean="0"/>
          </a:p>
          <a:p>
            <a:pPr>
              <a:spcAft>
                <a:spcPts val="0"/>
              </a:spcAft>
            </a:pPr>
            <a:endParaRPr lang="en-US" sz="200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440" y="850963"/>
            <a:ext cx="5072320" cy="558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958141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7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GB" sz="1600" i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GB" sz="1600" i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Tab. 11: Comparison of cutscores</a:t>
            </a:r>
          </a:p>
          <a:p>
            <a:pPr>
              <a:spcAft>
                <a:spcPts val="0"/>
              </a:spcAft>
            </a:pPr>
            <a:endParaRPr lang="en-US" sz="2000" smtClean="0"/>
          </a:p>
          <a:p>
            <a:pPr>
              <a:spcAft>
                <a:spcPts val="0"/>
              </a:spcAft>
            </a:pPr>
            <a:endParaRPr lang="en-US" sz="2000"/>
          </a:p>
          <a:p>
            <a:pPr>
              <a:spcAft>
                <a:spcPts val="0"/>
              </a:spcAft>
            </a:pPr>
            <a:endParaRPr lang="en-US" sz="2000" smtClean="0"/>
          </a:p>
          <a:p>
            <a:pPr>
              <a:spcAft>
                <a:spcPts val="0"/>
              </a:spcAft>
            </a:pPr>
            <a:endParaRPr lang="en-US" sz="2000"/>
          </a:p>
          <a:p>
            <a:pPr>
              <a:spcAft>
                <a:spcPts val="0"/>
              </a:spcAft>
            </a:pPr>
            <a:endParaRPr lang="en-US" sz="2000" smtClean="0"/>
          </a:p>
          <a:p>
            <a:pPr>
              <a:spcAft>
                <a:spcPts val="0"/>
              </a:spcAft>
            </a:pPr>
            <a:endParaRPr lang="en-US" sz="2000"/>
          </a:p>
          <a:p>
            <a:pPr>
              <a:spcBef>
                <a:spcPts val="1200"/>
              </a:spcBef>
            </a:pPr>
            <a:r>
              <a:rPr lang="en-GB" smtClean="0">
                <a:solidFill>
                  <a:srgbClr val="000000"/>
                </a:solidFill>
                <a:cs typeface="Arial" charset="0"/>
              </a:rPr>
              <a:t>Conclusions</a:t>
            </a:r>
            <a:endParaRPr lang="en-GB">
              <a:solidFill>
                <a:srgbClr val="000000"/>
              </a:solidFill>
              <a:cs typeface="Arial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800">
              <a:solidFill>
                <a:srgbClr val="000000"/>
              </a:solidFill>
              <a:cs typeface="Arial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800">
                <a:solidFill>
                  <a:srgbClr val="000000"/>
                </a:solidFill>
                <a:cs typeface="Arial" charset="0"/>
              </a:rPr>
              <a:t>Defining cutscores for an item bank without relying heavily on </a:t>
            </a:r>
            <a:r>
              <a:rPr lang="en-GB" sz="1800" smtClean="0">
                <a:solidFill>
                  <a:srgbClr val="000000"/>
                </a:solidFill>
                <a:cs typeface="Arial" charset="0"/>
              </a:rPr>
              <a:t>time-consuming </a:t>
            </a:r>
            <a:r>
              <a:rPr lang="en-GB" sz="1800">
                <a:solidFill>
                  <a:srgbClr val="000000"/>
                </a:solidFill>
                <a:cs typeface="Arial" charset="0"/>
              </a:rPr>
              <a:t>efforts to achieve consensus among panellists is feasible.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800">
              <a:solidFill>
                <a:srgbClr val="000000"/>
              </a:solidFill>
              <a:cs typeface="Arial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800">
                <a:solidFill>
                  <a:srgbClr val="000000"/>
                </a:solidFill>
                <a:cs typeface="Arial" charset="0"/>
              </a:rPr>
              <a:t>Nevertheless high agreement should be aimed for. This is important because a shared perception of factors that determine item difficulty is an essential basis for focussing teaching on a nationwide scale.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800">
              <a:solidFill>
                <a:srgbClr val="000000"/>
              </a:solidFill>
              <a:cs typeface="Arial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800">
                <a:solidFill>
                  <a:srgbClr val="000000"/>
                </a:solidFill>
                <a:cs typeface="Arial" charset="0"/>
              </a:rPr>
              <a:t>For this reason, more research is needed that aims at </a:t>
            </a:r>
            <a:r>
              <a:rPr lang="en-GB" sz="1800" smtClean="0">
                <a:solidFill>
                  <a:srgbClr val="000000"/>
                </a:solidFill>
                <a:cs typeface="Arial" charset="0"/>
              </a:rPr>
              <a:t>identifying </a:t>
            </a:r>
            <a:r>
              <a:rPr lang="en-GB" sz="1800">
                <a:solidFill>
                  <a:srgbClr val="000000"/>
                </a:solidFill>
                <a:cs typeface="Arial" charset="0"/>
              </a:rPr>
              <a:t>features of test items that are responsible for differences in empirical item difficulty (Siller &amp; Kipman, this volume).</a:t>
            </a:r>
          </a:p>
          <a:p>
            <a:pPr>
              <a:spcAft>
                <a:spcPts val="0"/>
              </a:spcAft>
            </a:pPr>
            <a:endParaRPr lang="en-US" sz="2000" smtClean="0"/>
          </a:p>
          <a:p>
            <a:pPr>
              <a:spcAft>
                <a:spcPts val="0"/>
              </a:spcAft>
            </a:pPr>
            <a:endParaRPr lang="en-US" sz="2000"/>
          </a:p>
          <a:p>
            <a:pPr>
              <a:spcAft>
                <a:spcPts val="0"/>
              </a:spcAft>
            </a:pPr>
            <a:endParaRPr lang="en-US" sz="2000" smtClean="0"/>
          </a:p>
          <a:p>
            <a:pPr>
              <a:spcAft>
                <a:spcPts val="0"/>
              </a:spcAft>
            </a:pPr>
            <a:endParaRPr lang="en-US" sz="2000"/>
          </a:p>
          <a:p>
            <a:pPr>
              <a:spcAft>
                <a:spcPts val="0"/>
              </a:spcAft>
            </a:pPr>
            <a:endParaRPr lang="en-US" sz="2000" smtClean="0"/>
          </a:p>
          <a:p>
            <a:pPr>
              <a:spcAft>
                <a:spcPts val="0"/>
              </a:spcAft>
            </a:pPr>
            <a:endParaRPr lang="en-US" sz="2000"/>
          </a:p>
          <a:p>
            <a:pPr>
              <a:spcAft>
                <a:spcPts val="0"/>
              </a:spcAft>
            </a:pPr>
            <a:endParaRPr lang="en-US" sz="2000" smtClean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265822"/>
              </p:ext>
            </p:extLst>
          </p:nvPr>
        </p:nvGraphicFramePr>
        <p:xfrm>
          <a:off x="1511575" y="607281"/>
          <a:ext cx="6120850" cy="1923408"/>
        </p:xfrm>
        <a:graphic>
          <a:graphicData uri="http://schemas.openxmlformats.org/drawingml/2006/table">
            <a:tbl>
              <a:tblPr firstRow="1" firstCol="1" bandRow="1"/>
              <a:tblGrid>
                <a:gridCol w="1377191"/>
                <a:gridCol w="2093425"/>
                <a:gridCol w="1325117"/>
                <a:gridCol w="1325117"/>
              </a:tblGrid>
              <a:tr h="3205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Threshold/Cutoff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Approach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Listening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68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A2 - B1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Fuzzy unweighted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+1.085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‑0.010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6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Fuzzy weighted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+1.085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+0.021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6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Regression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+0.9457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+0.0269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68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A1 - A2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Fuzzy estimated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(&lt; ‑2.17)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(&lt; ‑2.72)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6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Regression (extrapolated)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-1.9482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-3.2483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285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1062</Words>
  <Application>Microsoft Office PowerPoint</Application>
  <PresentationFormat>Bildschirmpräsentation (4:3)</PresentationFormat>
  <Paragraphs>825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</dc:creator>
  <cp:lastModifiedBy>Hermann Cesnik</cp:lastModifiedBy>
  <cp:revision>52</cp:revision>
  <dcterms:created xsi:type="dcterms:W3CDTF">2018-10-09T08:23:13Z</dcterms:created>
  <dcterms:modified xsi:type="dcterms:W3CDTF">2018-10-24T07:28:17Z</dcterms:modified>
</cp:coreProperties>
</file>