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8" r:id="rId2"/>
    <p:sldId id="400" r:id="rId3"/>
    <p:sldId id="398" r:id="rId4"/>
    <p:sldId id="401" r:id="rId5"/>
    <p:sldId id="403" r:id="rId6"/>
    <p:sldId id="404" r:id="rId7"/>
    <p:sldId id="445" r:id="rId8"/>
    <p:sldId id="472" r:id="rId9"/>
    <p:sldId id="470" r:id="rId10"/>
    <p:sldId id="416" r:id="rId11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8E98C"/>
    <a:srgbClr val="8AE785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6" autoAdjust="0"/>
    <p:restoredTop sz="88262" autoAdjust="0"/>
  </p:normalViewPr>
  <p:slideViewPr>
    <p:cSldViewPr snapToGrid="0" snapToObjects="1">
      <p:cViewPr varScale="1">
        <p:scale>
          <a:sx n="96" d="100"/>
          <a:sy n="96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-720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D9EA1C0-2DCC-D54A-A9D8-6D891114B1A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3ED9E9A-F4F8-4D4D-BF1D-8AB317EFB12E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42153"/>
            <a:ext cx="1624968" cy="6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9165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3CFA80B-B176-4948-8B0D-28FCA02590F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4F885D7-CC36-9149-8278-785715F5F2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38B1-266A-784A-9CEC-73E2DD6CF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6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38B1-266A-784A-9CEC-73E2DD6CFF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85D7-CC36-9149-8278-785715F5F2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38B1-266A-784A-9CEC-73E2DD6CFF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85D7-CC36-9149-8278-785715F5F2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85D7-CC36-9149-8278-785715F5F2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85D7-CC36-9149-8278-785715F5F2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3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85D7-CC36-9149-8278-785715F5F2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38B1-266A-784A-9CEC-73E2DD6CFF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83B1-8256-C24E-ABB2-0A2B62A3C15C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072101" y="6287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0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B0E2-96C2-7E4A-B7A2-4507E656AD45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28B9-761D-884E-848E-61CFDB10C389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DB3F-E5D5-714B-B2A6-B2BD870BE498}" type="datetime1">
              <a:rPr lang="de-AT" smtClean="0"/>
              <a:pPr/>
              <a:t>16.10.2018</a:t>
            </a:fld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6F33-3423-D74B-B7EE-31469E1CCB32}" type="datetime1">
              <a:rPr lang="de-AT" smtClean="0"/>
              <a:pPr/>
              <a:t>16.10.2018</a:t>
            </a:fld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C43-C6A4-924A-88DF-86239F973E20}" type="datetime1">
              <a:rPr lang="de-AT" smtClean="0"/>
              <a:pPr/>
              <a:t>16.10.2018</a:t>
            </a:fld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C375-1601-364F-B26E-90C707F4FF8E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0FBF-220B-3A4A-91B3-B1DAAE48F3A4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8CF3-5AAA-FF4C-B475-6F41F9085AF1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3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439-2D4D-4A4B-9B3D-CC25E20004AD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BD38-22D1-B043-BC69-D5E01EBE3117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B228-693E-0B46-888E-A1EE395A151A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C933-12DF-BF4F-B714-F5E9AC906630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CC07-4D8B-1543-A447-68BBC3146F3D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C756-82F1-3B4A-8B33-B098303BCB50}" type="datetime1">
              <a:rPr lang="de-AT" smtClean="0"/>
              <a:pPr/>
              <a:t>16.10.2018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BFC0-5040-6A41-88E3-354F34D79FD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81470" y="6356350"/>
            <a:ext cx="13716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Shot 2013-04-12 at 14.38.48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93" y="-1"/>
            <a:ext cx="401047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0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436" y="1487826"/>
            <a:ext cx="6933128" cy="1337672"/>
          </a:xfrm>
        </p:spPr>
        <p:txBody>
          <a:bodyPr>
            <a:normAutofit fontScale="92500" lnSpcReduction="10000"/>
          </a:bodyPr>
          <a:lstStyle/>
          <a:p>
            <a:endParaRPr lang="en-US" sz="1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400" b="1" dirty="0" err="1" smtClean="0">
                <a:solidFill>
                  <a:prstClr val="black"/>
                </a:solidFill>
                <a:ea typeface="+mj-ea"/>
                <a:cs typeface="+mj-cs"/>
              </a:rPr>
              <a:t>Österreichisches</a:t>
            </a:r>
            <a:r>
              <a:rPr lang="en-US" sz="3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ea typeface="+mj-ea"/>
                <a:cs typeface="+mj-cs"/>
              </a:rPr>
              <a:t>Sprachdiplom</a:t>
            </a:r>
            <a:r>
              <a:rPr lang="en-US" sz="3400" b="1" dirty="0" smtClean="0">
                <a:solidFill>
                  <a:prstClr val="black"/>
                </a:solidFill>
                <a:ea typeface="+mj-ea"/>
                <a:cs typeface="+mj-cs"/>
              </a:rPr>
              <a:t> Deutsch</a:t>
            </a:r>
          </a:p>
          <a:p>
            <a:r>
              <a:rPr lang="en-US" sz="2600" b="1" i="1" dirty="0" err="1" smtClean="0">
                <a:solidFill>
                  <a:prstClr val="black"/>
                </a:solidFill>
                <a:ea typeface="+mj-ea"/>
                <a:cs typeface="+mj-cs"/>
              </a:rPr>
              <a:t>Internationale</a:t>
            </a:r>
            <a:r>
              <a:rPr lang="en-US" sz="2600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ea typeface="+mj-ea"/>
                <a:cs typeface="+mj-cs"/>
              </a:rPr>
              <a:t>Zertifikate</a:t>
            </a:r>
            <a:r>
              <a:rPr lang="en-US" sz="2600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ea typeface="+mj-ea"/>
                <a:cs typeface="+mj-cs"/>
              </a:rPr>
              <a:t>für</a:t>
            </a:r>
            <a:r>
              <a:rPr lang="en-US" sz="2600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600" b="1" i="1" dirty="0" err="1" smtClean="0">
                <a:solidFill>
                  <a:prstClr val="black"/>
                </a:solidFill>
                <a:ea typeface="+mj-ea"/>
                <a:cs typeface="+mj-cs"/>
              </a:rPr>
              <a:t>DaF</a:t>
            </a:r>
            <a:r>
              <a:rPr lang="en-US" sz="2600" b="1" i="1" dirty="0" smtClean="0">
                <a:solidFill>
                  <a:prstClr val="black"/>
                </a:solidFill>
                <a:ea typeface="+mj-ea"/>
                <a:cs typeface="+mj-cs"/>
              </a:rPr>
              <a:t>/</a:t>
            </a:r>
            <a:r>
              <a:rPr lang="en-US" sz="2600" b="1" i="1" dirty="0" err="1" smtClean="0">
                <a:solidFill>
                  <a:prstClr val="black"/>
                </a:solidFill>
                <a:ea typeface="+mj-ea"/>
                <a:cs typeface="+mj-cs"/>
              </a:rPr>
              <a:t>DaZ</a:t>
            </a:r>
            <a:endParaRPr lang="en-US" sz="3400" b="1" i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6386" name="Picture 2" descr="h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791" y="2954977"/>
            <a:ext cx="6184417" cy="1836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4"/>
          <a:srcRect b="23262"/>
          <a:stretch/>
        </p:blipFill>
        <p:spPr bwMode="auto">
          <a:xfrm>
            <a:off x="2290973" y="395139"/>
            <a:ext cx="4386331" cy="11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05436" y="4056594"/>
            <a:ext cx="6933128" cy="3017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sz="3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</a:rPr>
              <a:t>Manuela Glaboniat &amp; Carmen Peresich</a:t>
            </a:r>
          </a:p>
        </p:txBody>
      </p:sp>
    </p:spTree>
    <p:extLst>
      <p:ext uri="{BB962C8B-B14F-4D97-AF65-F5344CB8AC3E}">
        <p14:creationId xmlns:p14="http://schemas.microsoft.com/office/powerpoint/2010/main" val="41701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644" y="1056987"/>
            <a:ext cx="7772400" cy="1295400"/>
          </a:xfrm>
        </p:spPr>
        <p:txBody>
          <a:bodyPr>
            <a:normAutofit fontScale="90000"/>
          </a:bodyPr>
          <a:lstStyle/>
          <a:p>
            <a:pPr>
              <a:spcAft>
                <a:spcPts val="240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err="1" smtClean="0">
                <a:solidFill>
                  <a:srgbClr val="000000"/>
                </a:solidFill>
              </a:rPr>
              <a:t>Vielen</a:t>
            </a:r>
            <a:r>
              <a:rPr lang="en-US" sz="4000" b="1" dirty="0" smtClean="0">
                <a:solidFill>
                  <a:srgbClr val="000000"/>
                </a:solidFill>
              </a:rPr>
              <a:t> Dank 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err="1" smtClean="0">
                <a:solidFill>
                  <a:srgbClr val="000000"/>
                </a:solidFill>
              </a:rPr>
              <a:t>für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Ihre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</a:rPr>
              <a:t>Aufmerksamkeit</a:t>
            </a:r>
            <a:r>
              <a:rPr lang="en-US" sz="4000" b="1" dirty="0" smtClean="0">
                <a:solidFill>
                  <a:srgbClr val="000000"/>
                </a:solidFill>
              </a:rPr>
              <a:t>!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10" name="Picture 2" descr="h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747" y="3159920"/>
            <a:ext cx="6933128" cy="205827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de-AT" sz="2800" b="1" dirty="0" smtClean="0"/>
              <a:t>Was ist das ÖSD?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702907"/>
            <a:ext cx="76085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charset="2"/>
              <a:buChar char="§"/>
            </a:pPr>
            <a:r>
              <a:rPr lang="de-AT" sz="2000" dirty="0"/>
              <a:t>international anerkanntes Prüfungssystem für Deutsch als Fremd- und </a:t>
            </a:r>
            <a:r>
              <a:rPr lang="de-AT" sz="2000" dirty="0" smtClean="0"/>
              <a:t>Zweitsprache</a:t>
            </a:r>
            <a:endParaRPr lang="en-US" sz="20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§"/>
            </a:pPr>
            <a:r>
              <a:rPr lang="de-AT" sz="2000" dirty="0"/>
              <a:t>standardisierte Feststellungsprüfungen, kursunabhängig, </a:t>
            </a:r>
            <a:r>
              <a:rPr lang="de-AT" sz="2000" dirty="0" err="1" smtClean="0"/>
              <a:t>kriterienorientiert</a:t>
            </a:r>
            <a:endParaRPr lang="en-US" sz="20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§"/>
            </a:pPr>
            <a:r>
              <a:rPr lang="de-AT" sz="2000" dirty="0" smtClean="0"/>
              <a:t>orientiert </a:t>
            </a:r>
            <a:r>
              <a:rPr lang="de-AT" sz="2000" dirty="0"/>
              <a:t>sich am </a:t>
            </a:r>
            <a:r>
              <a:rPr lang="de-AT" sz="2000" i="1" dirty="0" smtClean="0"/>
              <a:t>Gemeinsamen </a:t>
            </a:r>
            <a:r>
              <a:rPr lang="de-AT" sz="2000" i="1" dirty="0"/>
              <a:t>e</a:t>
            </a:r>
            <a:r>
              <a:rPr lang="de-AT" sz="2000" i="1" dirty="0" smtClean="0"/>
              <a:t>uropäischen </a:t>
            </a:r>
            <a:r>
              <a:rPr lang="de-AT" sz="2000" i="1" dirty="0"/>
              <a:t>Referenzrahmen für </a:t>
            </a:r>
            <a:r>
              <a:rPr lang="de-AT" sz="2000" i="1" dirty="0" smtClean="0"/>
              <a:t>Sprachen</a:t>
            </a:r>
            <a:r>
              <a:rPr lang="de-AT" sz="2000" dirty="0" smtClean="0"/>
              <a:t> </a:t>
            </a:r>
            <a:r>
              <a:rPr lang="de-AT" sz="2000" dirty="0"/>
              <a:t>(Europarat) und </a:t>
            </a:r>
            <a:r>
              <a:rPr lang="de-AT" sz="2000" dirty="0" smtClean="0"/>
              <a:t>an </a:t>
            </a:r>
            <a:r>
              <a:rPr lang="de-AT" sz="2000" i="1" dirty="0" smtClean="0"/>
              <a:t>Profile deutsch</a:t>
            </a:r>
            <a:endParaRPr lang="en-US" sz="2000" i="1" dirty="0"/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US" sz="2000" dirty="0" smtClean="0"/>
              <a:t>ca</a:t>
            </a:r>
            <a:r>
              <a:rPr lang="en-US" sz="2000" dirty="0"/>
              <a:t>. 400 </a:t>
            </a:r>
            <a:r>
              <a:rPr lang="de-AT" sz="2000" dirty="0"/>
              <a:t>lizenzierte </a:t>
            </a:r>
            <a:r>
              <a:rPr lang="de-AT" sz="2000" dirty="0" smtClean="0"/>
              <a:t>Prüfungszentren in über 40 Ländern</a:t>
            </a:r>
            <a:endParaRPr lang="en-US" sz="2000" dirty="0"/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de-AT" sz="2000" dirty="0"/>
              <a:t>Prüfungen auf allen Niveaustufen A1–C2 </a:t>
            </a:r>
            <a:endParaRPr lang="en-US" sz="2000" dirty="0"/>
          </a:p>
          <a:p>
            <a:pPr marL="342900" lvl="0" indent="-342900">
              <a:lnSpc>
                <a:spcPct val="130000"/>
              </a:lnSpc>
              <a:buFont typeface="Wingdings" charset="2"/>
              <a:buChar char="§"/>
            </a:pPr>
            <a:r>
              <a:rPr lang="de-AT" sz="2000" dirty="0" smtClean="0"/>
              <a:t>Prüfungen für </a:t>
            </a:r>
            <a:r>
              <a:rPr lang="de-AT" sz="2000" dirty="0"/>
              <a:t>Erwachsene, Jugendliche und </a:t>
            </a:r>
            <a:r>
              <a:rPr lang="de-AT" sz="2000" dirty="0" smtClean="0"/>
              <a:t>Kinder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64" y="3185652"/>
            <a:ext cx="8000335" cy="3274142"/>
          </a:xfrm>
        </p:spPr>
        <p:txBody>
          <a:bodyPr>
            <a:normAutofit/>
          </a:bodyPr>
          <a:lstStyle/>
          <a:p>
            <a:pPr marL="0" algn="just">
              <a:buNone/>
              <a:defRPr/>
            </a:pPr>
            <a:endParaRPr lang="de-DE" sz="2400" b="1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marL="0" algn="just">
              <a:buFontTx/>
              <a:buNone/>
              <a:defRPr/>
            </a:pPr>
            <a:endParaRPr lang="de-DE" sz="2400" b="1" dirty="0" smtClean="0">
              <a:ea typeface="ＭＳ Ｐゴシック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845DF8F-B64A-FB48-B23F-6507A4B86C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378" t="824" r="2932"/>
          <a:stretch/>
        </p:blipFill>
        <p:spPr>
          <a:xfrm>
            <a:off x="296942" y="610722"/>
            <a:ext cx="8165805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de-AT" sz="2800" b="1" dirty="0" smtClean="0"/>
              <a:t>Was ist das ÖSD?</a:t>
            </a:r>
            <a:endParaRPr kumimoji="0" lang="de-DE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329" y="1046602"/>
            <a:ext cx="7966546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b="1" dirty="0" err="1" smtClean="0"/>
              <a:t>gemeinnütziger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Verein</a:t>
            </a:r>
            <a:r>
              <a:rPr lang="en-US" sz="2000" b="1" dirty="0" smtClean="0"/>
              <a:t>, 2 </a:t>
            </a:r>
            <a:r>
              <a:rPr lang="en-US" sz="2000" b="1" dirty="0" err="1" smtClean="0"/>
              <a:t>Standorte</a:t>
            </a:r>
            <a:r>
              <a:rPr lang="en-US" sz="2000" dirty="0" smtClean="0"/>
              <a:t>: Wien, Klagenfurt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beratende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unterstützende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Gremien</a:t>
            </a:r>
            <a:r>
              <a:rPr lang="en-US" sz="2000" b="1" dirty="0" smtClean="0"/>
              <a:t>: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err="1" smtClean="0"/>
              <a:t>Kuratorium</a:t>
            </a:r>
            <a:endParaRPr lang="en-US" sz="2000" dirty="0" smtClean="0"/>
          </a:p>
          <a:p>
            <a:pPr marL="914400" lvl="1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err="1" smtClean="0"/>
              <a:t>wissenschaftlicher</a:t>
            </a:r>
            <a:r>
              <a:rPr lang="en-US" sz="2000" dirty="0" smtClean="0"/>
              <a:t> </a:t>
            </a:r>
            <a:r>
              <a:rPr lang="en-US" sz="2000" dirty="0" err="1" smtClean="0"/>
              <a:t>Beirat</a:t>
            </a:r>
            <a:r>
              <a:rPr lang="en-US" sz="2000" dirty="0" smtClean="0"/>
              <a:t> 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 err="1" smtClean="0"/>
              <a:t>Vertreter</a:t>
            </a:r>
            <a:r>
              <a:rPr lang="en-US" sz="2000" dirty="0" smtClean="0"/>
              <a:t>/-</a:t>
            </a:r>
            <a:r>
              <a:rPr lang="en-US" sz="2000" dirty="0" err="1" smtClean="0"/>
              <a:t>innen</a:t>
            </a:r>
            <a:r>
              <a:rPr lang="en-US" sz="2000" dirty="0" smtClean="0"/>
              <a:t> von </a:t>
            </a:r>
            <a:r>
              <a:rPr lang="en-US" sz="2000" dirty="0" err="1" smtClean="0"/>
              <a:t>Ministerien</a:t>
            </a:r>
            <a:r>
              <a:rPr lang="en-US" sz="2000" dirty="0" smtClean="0"/>
              <a:t>, </a:t>
            </a:r>
            <a:r>
              <a:rPr lang="en-US" sz="2000" dirty="0" err="1" smtClean="0"/>
              <a:t>Universitäten</a:t>
            </a:r>
            <a:r>
              <a:rPr lang="en-US" sz="2000" dirty="0" smtClean="0"/>
              <a:t> </a:t>
            </a:r>
            <a:r>
              <a:rPr lang="en-US" sz="2000" dirty="0" err="1" smtClean="0"/>
              <a:t>bzw</a:t>
            </a:r>
            <a:r>
              <a:rPr lang="en-US" sz="2000" dirty="0" smtClean="0"/>
              <a:t>. DAF/Z- </a:t>
            </a:r>
            <a:r>
              <a:rPr lang="en-US" sz="2000" dirty="0" err="1" smtClean="0"/>
              <a:t>Instituten</a:t>
            </a:r>
            <a:r>
              <a:rPr lang="en-US" sz="2000" dirty="0" smtClean="0"/>
              <a:t>, </a:t>
            </a:r>
            <a:r>
              <a:rPr lang="en-US" sz="2000" dirty="0" err="1" smtClean="0"/>
              <a:t>Sprachkursanbietern</a:t>
            </a:r>
            <a:r>
              <a:rPr lang="en-US" sz="2000" dirty="0" smtClean="0"/>
              <a:t> (VHS/VÖV, Campus Austria), ÖAD und </a:t>
            </a:r>
            <a:r>
              <a:rPr lang="en-US" sz="2000" dirty="0" err="1" smtClean="0"/>
              <a:t>ÖDaF</a:t>
            </a:r>
            <a:endParaRPr lang="en-US" sz="2000" dirty="0" smtClean="0"/>
          </a:p>
          <a:p>
            <a:pPr marL="914400" lvl="1" indent="-457200">
              <a:lnSpc>
                <a:spcPct val="120000"/>
              </a:lnSpc>
              <a:buFont typeface="Wingdings" charset="2"/>
              <a:buChar char="§"/>
            </a:pP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ALTE-</a:t>
            </a:r>
            <a:r>
              <a:rPr lang="en-US" sz="2000" b="1" dirty="0" err="1" smtClean="0"/>
              <a:t>Vollmitglied</a:t>
            </a:r>
            <a:endParaRPr lang="en-US" sz="2000" b="1" dirty="0"/>
          </a:p>
          <a:p>
            <a:pPr>
              <a:lnSpc>
                <a:spcPct val="120000"/>
              </a:lnSpc>
            </a:pPr>
            <a:endParaRPr lang="en-US" sz="2000" b="1" dirty="0" smtClean="0"/>
          </a:p>
          <a:p>
            <a:pPr>
              <a:lnSpc>
                <a:spcPct val="120000"/>
              </a:lnSpc>
            </a:pPr>
            <a:r>
              <a:rPr lang="de-AT" dirty="0" smtClean="0"/>
              <a:t>Preisträger des </a:t>
            </a:r>
            <a:r>
              <a:rPr lang="de-AT" b="1" dirty="0" smtClean="0"/>
              <a:t>Europäischen </a:t>
            </a:r>
            <a:r>
              <a:rPr lang="de-AT" b="1" dirty="0"/>
              <a:t>Gütesiegels für </a:t>
            </a:r>
            <a:r>
              <a:rPr lang="de-AT" b="1" dirty="0" smtClean="0"/>
              <a:t>Spracheninitiativen </a:t>
            </a:r>
            <a:r>
              <a:rPr lang="de-AT" dirty="0" smtClean="0"/>
              <a:t>des </a:t>
            </a:r>
            <a:r>
              <a:rPr lang="de-AT" dirty="0"/>
              <a:t>Europarates</a:t>
            </a:r>
            <a:endParaRPr lang="de-DE" dirty="0"/>
          </a:p>
          <a:p>
            <a:pPr>
              <a:lnSpc>
                <a:spcPct val="120000"/>
              </a:lnSpc>
            </a:pPr>
            <a:endParaRPr lang="en-US" sz="2000" b="1" dirty="0"/>
          </a:p>
          <a:p>
            <a:pPr marL="914400" lvl="1" indent="-457200">
              <a:lnSpc>
                <a:spcPct val="120000"/>
              </a:lnSpc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58" y="4231713"/>
            <a:ext cx="154545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132" y="5571698"/>
            <a:ext cx="76173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358" y="274638"/>
            <a:ext cx="8229600" cy="1143000"/>
          </a:xfrm>
        </p:spPr>
        <p:txBody>
          <a:bodyPr>
            <a:noAutofit/>
          </a:bodyPr>
          <a:lstStyle/>
          <a:p>
            <a:r>
              <a:rPr lang="de-AT" sz="3200" b="1" dirty="0" smtClean="0"/>
              <a:t>Internationale Projekte und Kooperationen</a:t>
            </a:r>
            <a:endParaRPr lang="de-DE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11" y="1255923"/>
            <a:ext cx="2726675" cy="40246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None/>
            </a:pPr>
            <a:r>
              <a:rPr lang="de-DE" sz="1600" dirty="0" smtClean="0"/>
              <a:t>       </a:t>
            </a:r>
            <a:r>
              <a:rPr lang="de-DE" sz="1800" dirty="0" smtClean="0"/>
              <a:t>Mitarbeit bei der Übersetzung des </a:t>
            </a:r>
            <a:r>
              <a:rPr lang="de-DE" sz="1800" b="1" i="1" dirty="0" smtClean="0"/>
              <a:t>Gemeinsamen europäischen Referenzrahmens</a:t>
            </a:r>
            <a:endParaRPr lang="de-DE" sz="1600" i="1" dirty="0" smtClean="0"/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0"/>
              <a:buChar char="§"/>
            </a:pPr>
            <a:endParaRPr lang="de-DE" sz="23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845DF8F-B64A-FB48-B23F-6507A4B86C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 descr="Gemeinsamer europäischer Referenzrahmen für Sprachen: lernen, lehren, beurteilen -Buch"/>
          <p:cNvPicPr>
            <a:picLocks noChangeAspect="1" noChangeArrowheads="1"/>
          </p:cNvPicPr>
          <p:nvPr/>
        </p:nvPicPr>
        <p:blipFill>
          <a:blip r:embed="rId3"/>
          <a:srcRect b="10951"/>
          <a:stretch>
            <a:fillRect/>
          </a:stretch>
        </p:blipFill>
        <p:spPr bwMode="auto">
          <a:xfrm>
            <a:off x="457200" y="2743200"/>
            <a:ext cx="2559354" cy="3404212"/>
          </a:xfrm>
          <a:prstGeom prst="rect">
            <a:avLst/>
          </a:prstGeom>
          <a:noFill/>
        </p:spPr>
      </p:pic>
      <p:pic>
        <p:nvPicPr>
          <p:cNvPr id="101378" name="Picture 2" descr="MÜNDLICH-DVD mit Begleitheft"/>
          <p:cNvPicPr>
            <a:picLocks noChangeAspect="1" noChangeArrowheads="1"/>
          </p:cNvPicPr>
          <p:nvPr/>
        </p:nvPicPr>
        <p:blipFill>
          <a:blip r:embed="rId4"/>
          <a:srcRect b="11954"/>
          <a:stretch>
            <a:fillRect/>
          </a:stretch>
        </p:blipFill>
        <p:spPr bwMode="auto">
          <a:xfrm>
            <a:off x="6005435" y="2743200"/>
            <a:ext cx="2588523" cy="3404212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3357542" y="1255923"/>
            <a:ext cx="2126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de-DE" dirty="0" smtClean="0"/>
              <a:t>Mitarbeit bei </a:t>
            </a:r>
            <a:r>
              <a:rPr lang="de-DE" b="1" i="1" dirty="0" smtClean="0"/>
              <a:t>PROFILE deutsch</a:t>
            </a:r>
            <a:r>
              <a:rPr lang="de-AT" altLang="ja-JP" dirty="0" smtClean="0"/>
              <a:t>, der</a:t>
            </a:r>
            <a:r>
              <a:rPr lang="de-AT" altLang="ja-JP" b="1" dirty="0" smtClean="0"/>
              <a:t> </a:t>
            </a:r>
            <a:r>
              <a:rPr lang="de-AT" altLang="ja-JP" dirty="0" smtClean="0"/>
              <a:t>Konkretisierung des GER für die deutsche Sprache</a:t>
            </a:r>
            <a:r>
              <a:rPr lang="de-DE" dirty="0" smtClean="0"/>
              <a:t> 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98277" y="1255923"/>
            <a:ext cx="233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de-DE" dirty="0" smtClean="0"/>
              <a:t>Mitarbeit bei </a:t>
            </a:r>
            <a:r>
              <a:rPr lang="de-AT" b="1" i="1" dirty="0" smtClean="0"/>
              <a:t>Mündlich</a:t>
            </a:r>
            <a:r>
              <a:rPr lang="de-AT" dirty="0" smtClean="0"/>
              <a:t>,</a:t>
            </a:r>
            <a:r>
              <a:rPr lang="de-AT" b="1" dirty="0" smtClean="0"/>
              <a:t> </a:t>
            </a:r>
            <a:r>
              <a:rPr lang="de-AT" dirty="0" smtClean="0"/>
              <a:t>einer Illustration der GER-Niveaus für den Bereich Sprechen</a:t>
            </a:r>
            <a:endParaRPr lang="de-DE" sz="1600" i="1" dirty="0"/>
          </a:p>
        </p:txBody>
      </p:sp>
      <p:pic>
        <p:nvPicPr>
          <p:cNvPr id="101380" name="Picture 4" descr="Profile deutsch                                          Buch mit CD-R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8186" y="2743200"/>
            <a:ext cx="2615867" cy="3404212"/>
          </a:xfrm>
          <a:prstGeom prst="rect">
            <a:avLst/>
          </a:prstGeom>
          <a:noFill/>
        </p:spPr>
      </p:pic>
      <p:pic>
        <p:nvPicPr>
          <p:cNvPr id="10" name="Picture 5" descr="pd_cd"/>
          <p:cNvPicPr>
            <a:picLocks noChangeAspect="1" noChangeArrowheads="1"/>
          </p:cNvPicPr>
          <p:nvPr/>
        </p:nvPicPr>
        <p:blipFill>
          <a:blip r:embed="rId6"/>
          <a:srcRect r="39787" b="53735"/>
          <a:stretch>
            <a:fillRect/>
          </a:stretch>
        </p:blipFill>
        <p:spPr bwMode="auto">
          <a:xfrm rot="1777293">
            <a:off x="4568262" y="4608560"/>
            <a:ext cx="1233256" cy="9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5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 smtClean="0"/>
              <a:t>Trinationale Kooperation</a:t>
            </a:r>
            <a:endParaRPr lang="de-DE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957"/>
            <a:ext cx="7563080" cy="448733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  <a:buFont typeface="Wingdings" charset="0"/>
              <a:buChar char="§"/>
            </a:pPr>
            <a:r>
              <a:rPr lang="de-DE" sz="2300" i="1" dirty="0" smtClean="0"/>
              <a:t>1999 – 2012: </a:t>
            </a:r>
            <a:r>
              <a:rPr lang="de-DE" sz="2300" b="1" dirty="0" smtClean="0"/>
              <a:t>Zertifikat Deutsch</a:t>
            </a:r>
            <a:r>
              <a:rPr lang="de-DE" sz="2300" dirty="0" smtClean="0"/>
              <a:t>; gemeinsam entwickelt, erstellt und herausgegeben von</a:t>
            </a:r>
            <a:r>
              <a:rPr lang="de-DE" sz="2300" i="1" dirty="0" smtClean="0"/>
              <a:t> </a:t>
            </a:r>
            <a:r>
              <a:rPr lang="de-DE" sz="2400" b="1" dirty="0" smtClean="0"/>
              <a:t>Goethe-Institut (GI)</a:t>
            </a:r>
            <a:r>
              <a:rPr lang="de-DE" sz="2400" dirty="0" smtClean="0"/>
              <a:t>, </a:t>
            </a:r>
            <a:r>
              <a:rPr lang="de-DE" sz="2400" b="1" dirty="0" err="1" smtClean="0"/>
              <a:t>telc</a:t>
            </a:r>
            <a:r>
              <a:rPr lang="de-DE" sz="2400" b="1" dirty="0" smtClean="0"/>
              <a:t> GmbH</a:t>
            </a:r>
            <a:r>
              <a:rPr lang="de-DE" sz="2400" dirty="0" smtClean="0"/>
              <a:t>, </a:t>
            </a:r>
            <a:r>
              <a:rPr lang="de-DE" sz="2400" b="1" dirty="0" smtClean="0"/>
              <a:t>Lern- und Forschungszentrum der Universität Freiburg/Schweiz im Auftrag der EDK </a:t>
            </a:r>
            <a:r>
              <a:rPr lang="de-DE" sz="2400" dirty="0" smtClean="0"/>
              <a:t>und </a:t>
            </a:r>
            <a:r>
              <a:rPr lang="de-AT" sz="2400" b="1" dirty="0" smtClean="0"/>
              <a:t>ÖSD</a:t>
            </a:r>
          </a:p>
          <a:p>
            <a:pPr>
              <a:lnSpc>
                <a:spcPct val="80000"/>
              </a:lnSpc>
              <a:spcAft>
                <a:spcPct val="50000"/>
              </a:spcAft>
              <a:buNone/>
            </a:pPr>
            <a:endParaRPr lang="de-AT" sz="2400" b="1" dirty="0" smtClean="0"/>
          </a:p>
          <a:p>
            <a:pPr>
              <a:lnSpc>
                <a:spcPct val="80000"/>
              </a:lnSpc>
              <a:spcAft>
                <a:spcPct val="50000"/>
              </a:spcAft>
              <a:buNone/>
            </a:pPr>
            <a:endParaRPr lang="de-DE" sz="2300" i="1" dirty="0" smtClean="0"/>
          </a:p>
          <a:p>
            <a:pPr>
              <a:spcBef>
                <a:spcPts val="0"/>
              </a:spcBef>
              <a:buFont typeface="Wingdings" charset="0"/>
              <a:buChar char="§"/>
            </a:pPr>
            <a:r>
              <a:rPr lang="de-DE" sz="2300" i="1" dirty="0" smtClean="0"/>
              <a:t>seit 2013: </a:t>
            </a:r>
            <a:r>
              <a:rPr lang="de-DE" sz="2300" b="1" dirty="0" smtClean="0"/>
              <a:t>Zertifikat B1 (modular)</a:t>
            </a:r>
            <a:endParaRPr lang="de-DE" sz="2300" dirty="0" smtClean="0"/>
          </a:p>
          <a:p>
            <a:pPr>
              <a:spcBef>
                <a:spcPts val="0"/>
              </a:spcBef>
              <a:buNone/>
            </a:pPr>
            <a:r>
              <a:rPr lang="de-DE" sz="2300" dirty="0" smtClean="0"/>
              <a:t> 	von</a:t>
            </a:r>
            <a:r>
              <a:rPr lang="de-DE" sz="2300" i="1" dirty="0" smtClean="0"/>
              <a:t> </a:t>
            </a:r>
            <a:r>
              <a:rPr lang="de-DE" sz="2300" dirty="0" smtClean="0"/>
              <a:t>GI (D), Uni Fribourg (CH) und ÖSD (A)</a:t>
            </a:r>
          </a:p>
          <a:p>
            <a:pPr>
              <a:lnSpc>
                <a:spcPct val="80000"/>
              </a:lnSpc>
              <a:spcAft>
                <a:spcPct val="50000"/>
              </a:spcAft>
              <a:buNone/>
            </a:pPr>
            <a:endParaRPr lang="de-DE" sz="2300" dirty="0" smtClean="0"/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0"/>
              <a:buChar char="§"/>
            </a:pPr>
            <a:endParaRPr lang="de-DE" sz="2300" dirty="0" smtClean="0"/>
          </a:p>
          <a:p>
            <a:pPr>
              <a:lnSpc>
                <a:spcPct val="80000"/>
              </a:lnSpc>
              <a:spcAft>
                <a:spcPct val="50000"/>
              </a:spcAft>
              <a:buFont typeface="Wingdings" charset="0"/>
              <a:buChar char="§"/>
            </a:pPr>
            <a:endParaRPr lang="de-DE" sz="23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845DF8F-B64A-FB48-B23F-6507A4B86C3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Screen Shot 2012-08-27 at 10.1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5" t="11213"/>
          <a:stretch>
            <a:fillRect/>
          </a:stretch>
        </p:blipFill>
        <p:spPr>
          <a:xfrm>
            <a:off x="2857080" y="2682947"/>
            <a:ext cx="1302206" cy="6953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 l="72447"/>
          <a:stretch>
            <a:fillRect/>
          </a:stretch>
        </p:blipFill>
        <p:spPr bwMode="auto">
          <a:xfrm>
            <a:off x="4582369" y="2682947"/>
            <a:ext cx="1075468" cy="6953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4956" y="3842888"/>
            <a:ext cx="1971105" cy="278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5943" y="2682947"/>
            <a:ext cx="1171575" cy="6953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6" descr="Screen Shot 2012-08-27 at 10.16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34" y="4829101"/>
            <a:ext cx="5078776" cy="91431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 l="13301" r="13462"/>
          <a:stretch>
            <a:fillRect/>
          </a:stretch>
        </p:blipFill>
        <p:spPr bwMode="auto">
          <a:xfrm>
            <a:off x="6050633" y="2682947"/>
            <a:ext cx="1698433" cy="69532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45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b="1" dirty="0" smtClean="0"/>
              <a:t>ÖSD-Grundlagen</a:t>
            </a:r>
            <a:endParaRPr lang="de-DE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DF8F-B64A-FB48-B23F-6507A4B86C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64719" y="4939016"/>
            <a:ext cx="2214563" cy="11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>
            <a:spAutoFit/>
          </a:bodyPr>
          <a:lstStyle/>
          <a:p>
            <a:pPr algn="ctr"/>
            <a:r>
              <a:rPr lang="de-AT" sz="2400" b="1" dirty="0"/>
              <a:t>DACH-Prinzip</a:t>
            </a:r>
            <a:endParaRPr lang="de-DE" sz="2400" b="1" dirty="0"/>
          </a:p>
          <a:p>
            <a:pPr algn="ctr"/>
            <a:r>
              <a:rPr lang="de-AT" sz="2400" b="1" dirty="0"/>
              <a:t>und</a:t>
            </a:r>
            <a:endParaRPr lang="de-DE" sz="2400" b="1" dirty="0"/>
          </a:p>
          <a:p>
            <a:pPr algn="ctr"/>
            <a:r>
              <a:rPr lang="de-AT" sz="2400" b="1" dirty="0" err="1"/>
              <a:t>Plurizentrik</a:t>
            </a:r>
            <a:endParaRPr lang="de-AT" sz="2400" b="1" dirty="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4572000" y="4396543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500" tIns="35100" rIns="67500" bIns="35100" anchor="ctr" anchorCtr="1">
            <a:spAutoFit/>
          </a:bodyPr>
          <a:lstStyle/>
          <a:p>
            <a:endParaRPr lang="en-US" sz="135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11902" y="1417638"/>
            <a:ext cx="2120196" cy="80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>
            <a:spAutoFit/>
          </a:bodyPr>
          <a:lstStyle/>
          <a:p>
            <a:pPr algn="ctr"/>
            <a:r>
              <a:rPr lang="de-AT" sz="2400" b="1" dirty="0"/>
              <a:t>kommunikative</a:t>
            </a:r>
            <a:br>
              <a:rPr lang="de-AT" sz="2400" b="1" dirty="0"/>
            </a:br>
            <a:r>
              <a:rPr lang="de-AT" sz="2400" b="1" dirty="0"/>
              <a:t>Ausrichtung</a:t>
            </a:r>
            <a:endParaRPr lang="de-DE" sz="2400" b="1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571999" y="2514387"/>
            <a:ext cx="0" cy="477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7500" tIns="35100" rIns="67500" bIns="35100" anchor="ctr" anchorCtr="1">
            <a:spAutoFit/>
          </a:bodyPr>
          <a:lstStyle/>
          <a:p>
            <a:endParaRPr lang="en-US" sz="135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5917" t="69973" r="71554" b="18013"/>
          <a:stretch/>
        </p:blipFill>
        <p:spPr>
          <a:xfrm>
            <a:off x="3189767" y="2998232"/>
            <a:ext cx="2918777" cy="1171574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 rot="-300000">
            <a:off x="335459" y="1756986"/>
            <a:ext cx="2700000" cy="8501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err="1"/>
              <a:t>Lernerzentriertheit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>
          <a:xfrm rot="-300000">
            <a:off x="290868" y="3239183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/>
              <a:t>Schwerpunkt „Interaktion“</a:t>
            </a:r>
            <a:endParaRPr lang="de-DE" sz="1600" dirty="0"/>
          </a:p>
        </p:txBody>
      </p:sp>
      <p:sp>
        <p:nvSpPr>
          <p:cNvPr id="19" name="Abgerundetes Rechteck 18"/>
          <p:cNvSpPr/>
          <p:nvPr/>
        </p:nvSpPr>
        <p:spPr>
          <a:xfrm rot="300000">
            <a:off x="5986801" y="1751268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/>
              <a:t>D</a:t>
            </a:r>
            <a:r>
              <a:rPr lang="de-AT" sz="1600" b="1" dirty="0" smtClean="0"/>
              <a:t>irektes Testen</a:t>
            </a:r>
            <a:endParaRPr lang="de-DE" sz="1600" dirty="0"/>
          </a:p>
        </p:txBody>
      </p:sp>
      <p:sp>
        <p:nvSpPr>
          <p:cNvPr id="20" name="Abgerundetes Rechteck 19"/>
          <p:cNvSpPr/>
          <p:nvPr/>
        </p:nvSpPr>
        <p:spPr>
          <a:xfrm rot="300000">
            <a:off x="5986799" y="3239183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/>
              <a:t>Handlungsorientierter Ansatz</a:t>
            </a:r>
            <a:endParaRPr lang="de-DE" sz="1600" dirty="0"/>
          </a:p>
        </p:txBody>
      </p:sp>
      <p:sp>
        <p:nvSpPr>
          <p:cNvPr id="21" name="Abgerundetes Rechteck 20"/>
          <p:cNvSpPr/>
          <p:nvPr/>
        </p:nvSpPr>
        <p:spPr>
          <a:xfrm rot="300000">
            <a:off x="5033888" y="311335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/>
              <a:t>Bezug zu realen Verwendungssituationen</a:t>
            </a:r>
            <a:endParaRPr lang="de-DE" sz="1600" dirty="0"/>
          </a:p>
        </p:txBody>
      </p:sp>
      <p:sp>
        <p:nvSpPr>
          <p:cNvPr id="15" name="Abgerundetes Rechteck 14"/>
          <p:cNvSpPr/>
          <p:nvPr/>
        </p:nvSpPr>
        <p:spPr>
          <a:xfrm rot="-300000">
            <a:off x="290869" y="4816713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/>
              <a:t>Authentische Texte aus den D-A-CH-Ländern</a:t>
            </a:r>
            <a:endParaRPr lang="de-DE" sz="1600" dirty="0"/>
          </a:p>
        </p:txBody>
      </p:sp>
      <p:sp>
        <p:nvSpPr>
          <p:cNvPr id="16" name="Abgerundetes Rechteck 15"/>
          <p:cNvSpPr/>
          <p:nvPr/>
        </p:nvSpPr>
        <p:spPr>
          <a:xfrm rot="300000">
            <a:off x="5974445" y="4816028"/>
            <a:ext cx="2700000" cy="84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/>
              <a:t>Überregional produzieren – regional rezipieren können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866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 animBg="1"/>
      <p:bldP spid="6" grpId="0" animBg="1"/>
      <p:bldP spid="18" grpId="0" animBg="1"/>
      <p:bldP spid="19" grpId="0" animBg="1"/>
      <p:bldP spid="20" grpId="0" animBg="1"/>
      <p:bldP spid="2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798" y="769615"/>
            <a:ext cx="8150470" cy="656054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Wie entsteht ein ÖSD-Prüfungssatz ?</a:t>
            </a:r>
            <a:endParaRPr lang="de-DE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288085" y="2050451"/>
            <a:ext cx="1650185" cy="347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Entwurf von einzelnen Testaufgaben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24806" y="2714836"/>
            <a:ext cx="1159868" cy="4237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Begutachtung</a:t>
            </a:r>
          </a:p>
          <a:p>
            <a:pPr algn="ctr" defTabSz="685800">
              <a:defRPr/>
            </a:pPr>
            <a:r>
              <a:rPr lang="de-AT" sz="1050" dirty="0">
                <a:solidFill>
                  <a:prstClr val="white"/>
                </a:solidFill>
                <a:latin typeface="Calibri" panose="020F0502020204030204"/>
              </a:rPr>
              <a:t>(2 </a:t>
            </a: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Gutachter)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25114" y="3296187"/>
            <a:ext cx="1159560" cy="5640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Überarbeitung </a:t>
            </a:r>
          </a:p>
          <a:p>
            <a:pPr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durch Testautor</a:t>
            </a:r>
          </a:p>
        </p:txBody>
      </p:sp>
      <p:sp>
        <p:nvSpPr>
          <p:cNvPr id="13" name="Nach rechts gekrümmter Pfeil 12"/>
          <p:cNvSpPr/>
          <p:nvPr/>
        </p:nvSpPr>
        <p:spPr>
          <a:xfrm>
            <a:off x="254410" y="2896389"/>
            <a:ext cx="256043" cy="604334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Nach rechts gekrümmter Pfeil 14"/>
          <p:cNvSpPr/>
          <p:nvPr/>
        </p:nvSpPr>
        <p:spPr>
          <a:xfrm rot="10800000">
            <a:off x="1729997" y="2869519"/>
            <a:ext cx="233866" cy="612977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feil nach rechts 15"/>
          <p:cNvSpPr/>
          <p:nvPr/>
        </p:nvSpPr>
        <p:spPr>
          <a:xfrm rot="2792056">
            <a:off x="2021652" y="3301616"/>
            <a:ext cx="199408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Pfeil nach rechts 16"/>
          <p:cNvSpPr/>
          <p:nvPr/>
        </p:nvSpPr>
        <p:spPr>
          <a:xfrm rot="19249782">
            <a:off x="2033859" y="2811442"/>
            <a:ext cx="199408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2219828" y="2458925"/>
            <a:ext cx="1098755" cy="351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Aussortierung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219827" y="3519406"/>
            <a:ext cx="1170363" cy="52052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Redaktionelle Überarbeitung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666312" y="3522832"/>
            <a:ext cx="1036122" cy="5601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Freigabe für Erprobung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4982633" y="3519408"/>
            <a:ext cx="956584" cy="5205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Erprobung</a:t>
            </a: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algn="ctr" defTabSz="685800">
              <a:defRPr/>
            </a:pPr>
            <a:r>
              <a:rPr lang="de-AT" sz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(Pretesting)</a:t>
            </a:r>
            <a:endParaRPr lang="de-DE" sz="1200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7" name="Pfeil nach rechts 26"/>
          <p:cNvSpPr/>
          <p:nvPr/>
        </p:nvSpPr>
        <p:spPr>
          <a:xfrm rot="5400000">
            <a:off x="6729877" y="4279642"/>
            <a:ext cx="667829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3390191" y="3605550"/>
            <a:ext cx="199407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6285586" y="3519408"/>
            <a:ext cx="1656822" cy="4765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Analyse der Erprobungsergebnisse 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Pfeil nach rechts 29"/>
          <p:cNvSpPr/>
          <p:nvPr/>
        </p:nvSpPr>
        <p:spPr>
          <a:xfrm>
            <a:off x="4702435" y="3606790"/>
            <a:ext cx="199407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4186222" y="4152990"/>
            <a:ext cx="1926180" cy="4481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Überarbeitung</a:t>
            </a:r>
          </a:p>
          <a:p>
            <a:pPr algn="ctr" defTabSz="685800">
              <a:defRPr/>
            </a:pPr>
            <a:r>
              <a:rPr lang="de-AT" sz="1050" dirty="0">
                <a:solidFill>
                  <a:prstClr val="white"/>
                </a:solidFill>
                <a:latin typeface="Calibri" panose="020F0502020204030204"/>
              </a:rPr>
              <a:t>evtl. nochmals kleine Erprobung</a:t>
            </a:r>
            <a:endParaRPr lang="de-DE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7633480" y="4152990"/>
            <a:ext cx="1120307" cy="382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Aussortierung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Pfeil nach rechts 37"/>
          <p:cNvSpPr/>
          <p:nvPr/>
        </p:nvSpPr>
        <p:spPr>
          <a:xfrm rot="5400000">
            <a:off x="983440" y="2427609"/>
            <a:ext cx="199408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6112402" y="4766002"/>
            <a:ext cx="2418437" cy="577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Zusammenstellung des Prüfungssatzes &amp; Freigabe für Echteinsatz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6012698" y="3605550"/>
            <a:ext cx="199407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Pfeil nach rechts 34"/>
          <p:cNvSpPr/>
          <p:nvPr/>
        </p:nvSpPr>
        <p:spPr>
          <a:xfrm rot="2792056">
            <a:off x="7975899" y="3860363"/>
            <a:ext cx="199408" cy="17803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288085" y="1683014"/>
            <a:ext cx="1650185" cy="29861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  <a:prstDash val="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START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176000" y="1697268"/>
            <a:ext cx="1650185" cy="3999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ZURÜCK ZUM START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30430">
            <a:off x="6154309" y="4093422"/>
            <a:ext cx="365792" cy="265891"/>
          </a:xfrm>
          <a:prstGeom prst="rect">
            <a:avLst/>
          </a:prstGeom>
        </p:spPr>
      </p:pic>
      <p:sp>
        <p:nvSpPr>
          <p:cNvPr id="41" name="Pfeil nach rechts 40"/>
          <p:cNvSpPr/>
          <p:nvPr/>
        </p:nvSpPr>
        <p:spPr>
          <a:xfrm rot="2792056">
            <a:off x="6257435" y="4490650"/>
            <a:ext cx="199408" cy="1884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6337206" y="5400087"/>
            <a:ext cx="1883132" cy="313225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  <a:prstDash val="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de-AT" sz="1200" dirty="0">
                <a:solidFill>
                  <a:prstClr val="white"/>
                </a:solidFill>
                <a:latin typeface="Calibri" panose="020F0502020204030204"/>
              </a:rPr>
              <a:t>ZIEL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Nach oben gebogener Pfeil 44"/>
          <p:cNvSpPr/>
          <p:nvPr/>
        </p:nvSpPr>
        <p:spPr>
          <a:xfrm rot="16200000">
            <a:off x="7116561" y="2680494"/>
            <a:ext cx="2221303" cy="427798"/>
          </a:xfrm>
          <a:prstGeom prst="bentUpArrow">
            <a:avLst>
              <a:gd name="adj1" fmla="val 26311"/>
              <a:gd name="adj2" fmla="val 19262"/>
              <a:gd name="adj3" fmla="val 44488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Pfeil nach rechts 45"/>
          <p:cNvSpPr/>
          <p:nvPr/>
        </p:nvSpPr>
        <p:spPr>
          <a:xfrm rot="10800000">
            <a:off x="6041481" y="1771406"/>
            <a:ext cx="1827457" cy="210218"/>
          </a:xfrm>
          <a:prstGeom prst="rightArrow">
            <a:avLst>
              <a:gd name="adj1" fmla="val 50000"/>
              <a:gd name="adj2" fmla="val 103215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Pfeil nach rechts 46"/>
          <p:cNvSpPr/>
          <p:nvPr/>
        </p:nvSpPr>
        <p:spPr>
          <a:xfrm rot="10800000">
            <a:off x="2099472" y="1704131"/>
            <a:ext cx="1945559" cy="277493"/>
          </a:xfrm>
          <a:prstGeom prst="rightArrow">
            <a:avLst>
              <a:gd name="adj1" fmla="val 50000"/>
              <a:gd name="adj2" fmla="val 103215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Nach oben gebogener Pfeil 48"/>
          <p:cNvSpPr/>
          <p:nvPr/>
        </p:nvSpPr>
        <p:spPr>
          <a:xfrm>
            <a:off x="3541651" y="2276038"/>
            <a:ext cx="1309017" cy="438798"/>
          </a:xfrm>
          <a:prstGeom prst="bentUpArrow">
            <a:avLst>
              <a:gd name="adj1" fmla="val 26311"/>
              <a:gd name="adj2" fmla="val 19262"/>
              <a:gd name="adj3" fmla="val 44488"/>
            </a:avLst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376241" y="5363779"/>
            <a:ext cx="2802371" cy="3000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de-AT" sz="1350" b="1" dirty="0" smtClean="0">
                <a:solidFill>
                  <a:prstClr val="black"/>
                </a:solidFill>
                <a:latin typeface="Calibri" panose="020F0502020204030204"/>
              </a:rPr>
              <a:t>POSTTESTANALYSEN</a:t>
            </a:r>
            <a:endParaRPr lang="de-AT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5462611" y="5211816"/>
            <a:ext cx="365792" cy="500597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C1D1EF4-F66D-4F97-A61F-E7451997378D}" type="slidenum">
              <a:rPr lang="de-DE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8</a:t>
            </a:fld>
            <a:endParaRPr lang="de-DE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40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33" grpId="0" animBg="1"/>
      <p:bldP spid="35" grpId="0" animBg="1"/>
      <p:bldP spid="37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9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/>
          <p:cNvGraphicFramePr>
            <a:graphicFrameLocks noGrp="1"/>
          </p:cNvGraphicFramePr>
          <p:nvPr>
            <p:extLst/>
          </p:nvPr>
        </p:nvGraphicFramePr>
        <p:xfrm>
          <a:off x="4300182" y="3616892"/>
          <a:ext cx="3849128" cy="159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127">
                <a:tc>
                  <a:txBody>
                    <a:bodyPr/>
                    <a:lstStyle/>
                    <a:p>
                      <a:pPr algn="r"/>
                      <a:endParaRPr lang="en-GB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GB" sz="1100" b="1" dirty="0" smtClean="0">
                          <a:solidFill>
                            <a:schemeClr val="tx1"/>
                          </a:solidFill>
                        </a:rPr>
                        <a:t>                                      </a:t>
                      </a:r>
                    </a:p>
                    <a:p>
                      <a:pPr algn="r"/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3 PRÜFENDE/BEURTEILUNG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Anforderungen an Prüfende, Schulungen für Prüfende,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Erstqualifizierung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3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Handreichungen für Prüfende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mit </a:t>
                      </a: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Musterbewertungen 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schriftlicher und mündlicher </a:t>
                      </a:r>
                      <a:r>
                        <a:rPr lang="de-DE" sz="1100" b="0" baseline="0" dirty="0" err="1" smtClean="0">
                          <a:solidFill>
                            <a:schemeClr val="tx1"/>
                          </a:solidFill>
                        </a:rPr>
                        <a:t>Performanzen</a:t>
                      </a:r>
                      <a:endParaRPr lang="de-DE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Folgequalifizierung,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Portal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</a:rPr>
                        <a:t>für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</a:rPr>
                        <a:t>Prüfende</a:t>
                      </a:r>
                      <a:endParaRPr lang="en-GB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15107"/>
              </p:ext>
            </p:extLst>
          </p:nvPr>
        </p:nvGraphicFramePr>
        <p:xfrm>
          <a:off x="4305391" y="2080177"/>
          <a:ext cx="3849127" cy="152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040">
                <a:tc>
                  <a:txBody>
                    <a:bodyPr/>
                    <a:lstStyle/>
                    <a:p>
                      <a:r>
                        <a:rPr lang="de-DE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ÖSD-Richtlinien: Durchführungsbestimmungen, Prüfungsordnungen etc. </a:t>
                      </a:r>
                      <a:endParaRPr lang="en-GB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Geheimhaltungspflicht, faire</a:t>
                      </a:r>
                      <a:r>
                        <a:rPr lang="de-DE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Prüfungsbedingungen, möglichst angenehme Prüfungsatmosphäre </a:t>
                      </a:r>
                      <a:endParaRPr lang="en-GB" sz="11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950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2 DURCHFÜHRUNG</a:t>
                      </a:r>
                    </a:p>
                    <a:p>
                      <a:pPr algn="r"/>
                      <a:endParaRPr lang="de-DE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Kontrollen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und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Stichproben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Inspektorat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itel 1"/>
          <p:cNvSpPr txBox="1">
            <a:spLocks/>
          </p:cNvSpPr>
          <p:nvPr/>
        </p:nvSpPr>
        <p:spPr bwMode="gray">
          <a:xfrm>
            <a:off x="1648597" y="0"/>
            <a:ext cx="6172200" cy="6898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941199" y="2087266"/>
          <a:ext cx="3365136" cy="151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7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Benchmarking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Standardsetting,</a:t>
                      </a:r>
                      <a:endParaRPr lang="de-DE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Wissenschaftlicher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Beirat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Schulungen für </a:t>
                      </a:r>
                      <a:r>
                        <a:rPr lang="de-DE" sz="1100" b="0" dirty="0" err="1" smtClean="0">
                          <a:solidFill>
                            <a:schemeClr val="tx1"/>
                          </a:solidFill>
                        </a:rPr>
                        <a:t>Itemwriter</a:t>
                      </a:r>
                      <a:endParaRPr lang="de-DE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(Testkonstruktion)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Grundlagen:</a:t>
                      </a:r>
                      <a:br>
                        <a:rPr lang="de-DE" sz="11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GER, Profile deutsch,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testtheoretische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Prinzipien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 TESTENTWICKLUNG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/>
          </p:nvPr>
        </p:nvGraphicFramePr>
        <p:xfrm>
          <a:off x="941199" y="3599320"/>
          <a:ext cx="3365134" cy="161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342">
                <a:tc>
                  <a:txBody>
                    <a:bodyPr/>
                    <a:lstStyle/>
                    <a:p>
                      <a:r>
                        <a:rPr lang="en-GB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Analyseergebnisse</a:t>
                      </a:r>
                      <a:r>
                        <a:rPr lang="en-GB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=&gt; </a:t>
                      </a:r>
                      <a:r>
                        <a:rPr lang="en-GB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Testentwicklung</a:t>
                      </a:r>
                      <a:r>
                        <a:rPr lang="en-GB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=&gt;</a:t>
                      </a:r>
                    </a:p>
                    <a:p>
                      <a:r>
                        <a:rPr lang="en-GB" sz="11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Prüfungsrevision</a:t>
                      </a:r>
                      <a:endParaRPr lang="en-GB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4 ANALYSEN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Externe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Qualitätskontrolle: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internationale &amp; nationale Akkreditierungen, ALTE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Stichprobenkontrollen,</a:t>
                      </a:r>
                      <a:endParaRPr lang="de-DE" sz="11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diverse </a:t>
                      </a: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Analysen, Statistiken </a:t>
                      </a: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/>
          </p:nvPr>
        </p:nvGraphicFramePr>
        <p:xfrm>
          <a:off x="2979585" y="3222249"/>
          <a:ext cx="2873828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806">
                <a:tc>
                  <a:txBody>
                    <a:bodyPr/>
                    <a:lstStyle/>
                    <a:p>
                      <a:pPr algn="ctr"/>
                      <a:endParaRPr lang="de-DE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QUALITÄTSSICHERUNG ÖSD</a:t>
                      </a:r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dirty="0"/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1695246" y="580149"/>
            <a:ext cx="5757074" cy="564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600" b="1" dirty="0" smtClean="0">
                <a:solidFill>
                  <a:schemeClr val="tx1"/>
                </a:solidFill>
              </a:rPr>
              <a:t>ÖSD-QUALITÄTSMANAGMENT</a:t>
            </a:r>
            <a:endParaRPr lang="de-DE" sz="2600" b="1" dirty="0">
              <a:solidFill>
                <a:schemeClr val="tx1"/>
              </a:solidFill>
            </a:endParaRPr>
          </a:p>
        </p:txBody>
      </p:sp>
      <p:sp>
        <p:nvSpPr>
          <p:cNvPr id="4" name="Pfeil nach oben 3"/>
          <p:cNvSpPr/>
          <p:nvPr/>
        </p:nvSpPr>
        <p:spPr>
          <a:xfrm>
            <a:off x="483591" y="3241919"/>
            <a:ext cx="243427" cy="70021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 nach rechts 4"/>
          <p:cNvSpPr/>
          <p:nvPr/>
        </p:nvSpPr>
        <p:spPr>
          <a:xfrm>
            <a:off x="4060239" y="1522197"/>
            <a:ext cx="700216" cy="251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Pfeil nach rechts 11"/>
          <p:cNvSpPr/>
          <p:nvPr/>
        </p:nvSpPr>
        <p:spPr>
          <a:xfrm rot="5400000">
            <a:off x="8151228" y="3466484"/>
            <a:ext cx="700216" cy="251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4054087" y="5588985"/>
            <a:ext cx="700216" cy="2510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BFC0-5040-6A41-88E3-354F34D79F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Bildschirmpräsentation (4:3)</PresentationFormat>
  <Paragraphs>121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Internationale Projekte und Kooperationen</vt:lpstr>
      <vt:lpstr>Trinationale Kooperation</vt:lpstr>
      <vt:lpstr>ÖSD-Grundlagen</vt:lpstr>
      <vt:lpstr>Wie entsteht ein ÖSD-Prüfungssatz ?</vt:lpstr>
      <vt:lpstr>PowerPoint-Präsentation</vt:lpstr>
      <vt:lpstr>    Vielen Dank  für Ihre Aufmerksamkeit!    </vt:lpstr>
    </vt:vector>
  </TitlesOfParts>
  <Company>Alpen-Adria Universät Klagenfurt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Prüfer/innen-Schulung Einführung</dc:title>
  <dc:creator>Bettina Wohlgemuth</dc:creator>
  <cp:lastModifiedBy>GLABONIAT Manuela</cp:lastModifiedBy>
  <cp:revision>479</cp:revision>
  <cp:lastPrinted>2018-09-25T09:33:49Z</cp:lastPrinted>
  <dcterms:created xsi:type="dcterms:W3CDTF">2012-08-29T21:35:17Z</dcterms:created>
  <dcterms:modified xsi:type="dcterms:W3CDTF">2018-10-16T07:26:47Z</dcterms:modified>
</cp:coreProperties>
</file>