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70" r:id="rId2"/>
    <p:sldId id="272" r:id="rId3"/>
    <p:sldId id="273" r:id="rId4"/>
    <p:sldId id="274" r:id="rId5"/>
    <p:sldId id="275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1" d="100"/>
          <a:sy n="71" d="100"/>
        </p:scale>
        <p:origin x="133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85105C-A68A-4031-8938-4717647F3B6A}" type="datetimeFigureOut">
              <a:rPr lang="de-AT" smtClean="0"/>
              <a:t>16.10.2018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D17164-0BE9-4DBF-AD28-250485F915D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48071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5608902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hne Formatier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0" y="6553200"/>
            <a:ext cx="4343400" cy="304800"/>
          </a:xfrm>
          <a:prstGeom prst="rect">
            <a:avLst/>
          </a:prstGeom>
        </p:spPr>
        <p:txBody>
          <a:bodyPr/>
          <a:lstStyle/>
          <a:p>
            <a:r>
              <a:rPr lang="de-AT" altLang="de-DE" smtClean="0">
                <a:solidFill>
                  <a:srgbClr val="000000"/>
                </a:solidFill>
              </a:rPr>
              <a:t>Language Testing in Austria</a:t>
            </a: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419600" y="6553200"/>
            <a:ext cx="914400" cy="30480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r>
              <a:rPr lang="de-AT" altLang="de-DE" smtClean="0">
                <a:solidFill>
                  <a:srgbClr val="000000"/>
                </a:solidFill>
              </a:rPr>
              <a:t>- </a:t>
            </a:r>
            <a:fld id="{C1D5F905-47C1-481B-8F6C-8C303BDE10E7}" type="slidenum">
              <a:rPr lang="de-AT" altLang="de-DE" smtClean="0">
                <a:solidFill>
                  <a:srgbClr val="000000"/>
                </a:solidFill>
              </a:rPr>
              <a:pPr/>
              <a:t>‹Nr.›</a:t>
            </a:fld>
            <a:r>
              <a:rPr lang="de-AT" altLang="de-DE" smtClean="0">
                <a:solidFill>
                  <a:srgbClr val="000000"/>
                </a:solidFill>
              </a:rPr>
              <a:t> -</a:t>
            </a:r>
            <a:endParaRPr lang="de-AT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975651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extfeld (ohne Tit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0" y="6553200"/>
            <a:ext cx="4343400" cy="3048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de-AT" altLang="de-DE" smtClean="0">
                <a:solidFill>
                  <a:srgbClr val="000000"/>
                </a:solidFill>
              </a:rPr>
              <a:t>Language Testing in Austria</a:t>
            </a: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419600" y="6553200"/>
            <a:ext cx="914400" cy="30480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r>
              <a:rPr lang="de-AT" altLang="de-DE" smtClean="0">
                <a:solidFill>
                  <a:srgbClr val="000000"/>
                </a:solidFill>
              </a:rPr>
              <a:t>- </a:t>
            </a:r>
            <a:fld id="{C1D5F905-47C1-481B-8F6C-8C303BDE10E7}" type="slidenum">
              <a:rPr lang="de-AT" altLang="de-DE" smtClean="0">
                <a:solidFill>
                  <a:srgbClr val="000000"/>
                </a:solidFill>
              </a:rPr>
              <a:pPr/>
              <a:t>‹Nr.›</a:t>
            </a:fld>
            <a:r>
              <a:rPr lang="de-AT" altLang="de-DE" smtClean="0">
                <a:solidFill>
                  <a:srgbClr val="000000"/>
                </a:solidFill>
              </a:rPr>
              <a:t> -</a:t>
            </a: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1"/>
          </p:nvPr>
        </p:nvSpPr>
        <p:spPr>
          <a:xfrm>
            <a:off x="0" y="0"/>
            <a:ext cx="9144000" cy="630872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 i="0"/>
            </a:lvl1pPr>
            <a:lvl2pPr marL="742950" indent="-285750">
              <a:buFont typeface="Arial" panose="020B0604020202020204" pitchFamily="34" charset="0"/>
              <a:buChar char="•"/>
              <a:defRPr sz="2000" i="0"/>
            </a:lvl2pPr>
            <a:lvl3pPr marL="1143000" indent="-228600">
              <a:buFont typeface="Symbol" panose="05050102010706020507" pitchFamily="18" charset="2"/>
              <a:buChar char="-"/>
              <a:defRPr sz="1600" i="0"/>
            </a:lvl3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1841820720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feld (strukturier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0" y="6553200"/>
            <a:ext cx="4343400" cy="304800"/>
          </a:xfrm>
          <a:prstGeom prst="rect">
            <a:avLst/>
          </a:prstGeom>
        </p:spPr>
        <p:txBody>
          <a:bodyPr/>
          <a:lstStyle/>
          <a:p>
            <a:r>
              <a:rPr lang="de-AT" altLang="de-DE" smtClean="0">
                <a:solidFill>
                  <a:srgbClr val="000000"/>
                </a:solidFill>
              </a:rPr>
              <a:t>Language Testing in Austria</a:t>
            </a: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419600" y="6553200"/>
            <a:ext cx="914400" cy="30480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r>
              <a:rPr lang="de-AT" altLang="de-DE" smtClean="0">
                <a:solidFill>
                  <a:srgbClr val="000000"/>
                </a:solidFill>
              </a:rPr>
              <a:t>- </a:t>
            </a:r>
            <a:fld id="{C1D5F905-47C1-481B-8F6C-8C303BDE10E7}" type="slidenum">
              <a:rPr lang="de-AT" altLang="de-DE" smtClean="0">
                <a:solidFill>
                  <a:srgbClr val="000000"/>
                </a:solidFill>
              </a:rPr>
              <a:pPr/>
              <a:t>‹Nr.›</a:t>
            </a:fld>
            <a:r>
              <a:rPr lang="de-AT" altLang="de-DE" smtClean="0">
                <a:solidFill>
                  <a:srgbClr val="000000"/>
                </a:solidFill>
              </a:rPr>
              <a:t> -</a:t>
            </a: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1"/>
          </p:nvPr>
        </p:nvSpPr>
        <p:spPr>
          <a:xfrm>
            <a:off x="0" y="620687"/>
            <a:ext cx="9144000" cy="568803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 i="0"/>
            </a:lvl1pPr>
            <a:lvl2pPr>
              <a:defRPr sz="2000" i="0"/>
            </a:lvl2pPr>
            <a:lvl3pPr>
              <a:defRPr sz="1600" i="0"/>
            </a:lvl3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1"/>
            <a:ext cx="9144000" cy="476671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800"/>
            </a:lvl1pPr>
            <a:lvl5pPr marL="1828800" indent="0" algn="l">
              <a:buNone/>
              <a:defRPr/>
            </a:lvl5pPr>
          </a:lstStyle>
          <a:p>
            <a:pPr lvl="0"/>
            <a:r>
              <a:rPr lang="de-AT" smtClean="0"/>
              <a:t>Titel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19331151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feld (frei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0" y="6553200"/>
            <a:ext cx="4343400" cy="304800"/>
          </a:xfrm>
          <a:prstGeom prst="rect">
            <a:avLst/>
          </a:prstGeom>
        </p:spPr>
        <p:txBody>
          <a:bodyPr/>
          <a:lstStyle/>
          <a:p>
            <a:r>
              <a:rPr lang="de-AT" altLang="de-DE" smtClean="0">
                <a:solidFill>
                  <a:srgbClr val="000000"/>
                </a:solidFill>
              </a:rPr>
              <a:t>Language Testing in Austria</a:t>
            </a: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419600" y="6553200"/>
            <a:ext cx="914400" cy="30480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r>
              <a:rPr lang="de-AT" altLang="de-DE" smtClean="0">
                <a:solidFill>
                  <a:srgbClr val="000000"/>
                </a:solidFill>
              </a:rPr>
              <a:t>- </a:t>
            </a:r>
            <a:fld id="{C1D5F905-47C1-481B-8F6C-8C303BDE10E7}" type="slidenum">
              <a:rPr lang="de-AT" altLang="de-DE" smtClean="0">
                <a:solidFill>
                  <a:srgbClr val="000000"/>
                </a:solidFill>
              </a:rPr>
              <a:pPr/>
              <a:t>‹Nr.›</a:t>
            </a:fld>
            <a:r>
              <a:rPr lang="de-AT" altLang="de-DE" smtClean="0">
                <a:solidFill>
                  <a:srgbClr val="000000"/>
                </a:solidFill>
              </a:rPr>
              <a:t> -</a:t>
            </a: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1"/>
          </p:nvPr>
        </p:nvSpPr>
        <p:spPr>
          <a:xfrm>
            <a:off x="0" y="620687"/>
            <a:ext cx="9144000" cy="5688037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3600" i="0"/>
            </a:lvl1pPr>
            <a:lvl2pPr>
              <a:defRPr sz="2000" i="0"/>
            </a:lvl2pPr>
            <a:lvl3pPr>
              <a:defRPr sz="1600" i="0"/>
            </a:lvl3pPr>
          </a:lstStyle>
          <a:p>
            <a:pPr lvl="0"/>
            <a:endParaRPr lang="de-DE" smtClean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1"/>
            <a:ext cx="9144000" cy="476671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800"/>
            </a:lvl1pPr>
            <a:lvl5pPr marL="1828800" indent="0" algn="l">
              <a:buNone/>
              <a:defRPr/>
            </a:lvl5pPr>
          </a:lstStyle>
          <a:p>
            <a:pPr lvl="0"/>
            <a:r>
              <a:rPr lang="de-AT" smtClean="0"/>
              <a:t>Titel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5387991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Objektf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0" y="6553200"/>
            <a:ext cx="4343400" cy="304800"/>
          </a:xfrm>
          <a:prstGeom prst="rect">
            <a:avLst/>
          </a:prstGeom>
        </p:spPr>
        <p:txBody>
          <a:bodyPr/>
          <a:lstStyle/>
          <a:p>
            <a:r>
              <a:rPr lang="de-AT" altLang="de-DE" smtClean="0">
                <a:solidFill>
                  <a:srgbClr val="000000"/>
                </a:solidFill>
              </a:rPr>
              <a:t>Language Testing in Austria</a:t>
            </a: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419600" y="6553200"/>
            <a:ext cx="914400" cy="30480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r>
              <a:rPr lang="de-AT" altLang="de-DE" smtClean="0">
                <a:solidFill>
                  <a:srgbClr val="000000"/>
                </a:solidFill>
              </a:rPr>
              <a:t>- </a:t>
            </a:r>
            <a:fld id="{C1D5F905-47C1-481B-8F6C-8C303BDE10E7}" type="slidenum">
              <a:rPr lang="de-AT" altLang="de-DE" smtClean="0">
                <a:solidFill>
                  <a:srgbClr val="000000"/>
                </a:solidFill>
              </a:rPr>
              <a:pPr/>
              <a:t>‹Nr.›</a:t>
            </a:fld>
            <a:r>
              <a:rPr lang="de-AT" altLang="de-DE" smtClean="0">
                <a:solidFill>
                  <a:srgbClr val="000000"/>
                </a:solidFill>
              </a:rPr>
              <a:t> -</a:t>
            </a: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1"/>
            <a:ext cx="9144000" cy="476671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800"/>
            </a:lvl1pPr>
            <a:lvl5pPr marL="1828800" indent="0" algn="l">
              <a:buNone/>
              <a:defRPr/>
            </a:lvl5pPr>
          </a:lstStyle>
          <a:p>
            <a:pPr lvl="0"/>
            <a:r>
              <a:rPr lang="de-AT" smtClean="0"/>
              <a:t>Titel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quarter" idx="13"/>
          </p:nvPr>
        </p:nvSpPr>
        <p:spPr>
          <a:xfrm>
            <a:off x="72000" y="620712"/>
            <a:ext cx="9000000" cy="5688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/>
            </a:lvl1pPr>
          </a:lstStyle>
          <a:p>
            <a:pPr lvl="0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12001349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0" y="6553200"/>
            <a:ext cx="4343400" cy="304800"/>
          </a:xfrm>
          <a:prstGeom prst="rect">
            <a:avLst/>
          </a:prstGeom>
        </p:spPr>
        <p:txBody>
          <a:bodyPr/>
          <a:lstStyle/>
          <a:p>
            <a:r>
              <a:rPr lang="de-AT" altLang="de-DE" smtClean="0">
                <a:solidFill>
                  <a:srgbClr val="000000"/>
                </a:solidFill>
              </a:rPr>
              <a:t>Language Testing in Austria</a:t>
            </a: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419600" y="6553200"/>
            <a:ext cx="914400" cy="30480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r>
              <a:rPr lang="de-AT" altLang="de-DE" smtClean="0">
                <a:solidFill>
                  <a:srgbClr val="000000"/>
                </a:solidFill>
              </a:rPr>
              <a:t>- </a:t>
            </a:r>
            <a:fld id="{C1D5F905-47C1-481B-8F6C-8C303BDE10E7}" type="slidenum">
              <a:rPr lang="de-AT" altLang="de-DE" smtClean="0">
                <a:solidFill>
                  <a:srgbClr val="000000"/>
                </a:solidFill>
              </a:rPr>
              <a:pPr/>
              <a:t>‹Nr.›</a:t>
            </a:fld>
            <a:r>
              <a:rPr lang="de-AT" altLang="de-DE" smtClean="0">
                <a:solidFill>
                  <a:srgbClr val="000000"/>
                </a:solidFill>
              </a:rPr>
              <a:t> -</a:t>
            </a: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1"/>
            <a:ext cx="9144000" cy="476671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800"/>
            </a:lvl1pPr>
            <a:lvl5pPr marL="1828800" indent="0" algn="l">
              <a:buNone/>
              <a:defRPr/>
            </a:lvl5pPr>
          </a:lstStyle>
          <a:p>
            <a:pPr lvl="0"/>
            <a:r>
              <a:rPr lang="de-AT" smtClean="0"/>
              <a:t>Titel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45564508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419600" y="6553200"/>
            <a:ext cx="914400" cy="30480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AT" altLang="de-DE" smtClean="0">
                <a:solidFill>
                  <a:srgbClr val="000000"/>
                </a:solidFill>
                <a:cs typeface="Arial" charset="0"/>
              </a:rPr>
              <a:t>- </a:t>
            </a:r>
            <a:fld id="{C1D5F905-47C1-481B-8F6C-8C303BDE10E7}" type="slidenum">
              <a:rPr lang="de-AT" altLang="de-DE" smtClean="0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r>
              <a:rPr lang="de-AT" altLang="de-DE" smtClean="0">
                <a:solidFill>
                  <a:srgbClr val="000000"/>
                </a:solidFill>
                <a:cs typeface="Arial" charset="0"/>
              </a:rPr>
              <a:t> -</a:t>
            </a:r>
            <a:endParaRPr lang="de-AT" altLang="de-DE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 userDrawn="1"/>
        </p:nvSpPr>
        <p:spPr bwMode="auto">
          <a:xfrm>
            <a:off x="5552662" y="6553200"/>
            <a:ext cx="194510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AT" altLang="de-DE" sz="1400" smtClean="0">
                <a:solidFill>
                  <a:srgbClr val="000000"/>
                </a:solidFill>
                <a:cs typeface="Arial" panose="020B0604020202020204" pitchFamily="34" charset="0"/>
              </a:rPr>
              <a:t>Struger</a:t>
            </a:r>
            <a:endParaRPr lang="de-AT" altLang="de-DE" sz="14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pic>
        <p:nvPicPr>
          <p:cNvPr id="7" name="Picture 8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000" y="6408738"/>
            <a:ext cx="13573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0327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</p:sldLayoutIdLst>
  <p:transition advClick="0"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de-AT" altLang="de-DE" smtClean="0">
                <a:solidFill>
                  <a:srgbClr val="000000"/>
                </a:solidFill>
              </a:rPr>
              <a:t>- </a:t>
            </a:r>
            <a:fld id="{C1D5F905-47C1-481B-8F6C-8C303BDE10E7}" type="slidenum">
              <a:rPr lang="de-AT" altLang="de-DE" smtClean="0">
                <a:solidFill>
                  <a:srgbClr val="000000"/>
                </a:solidFill>
              </a:rPr>
              <a:pPr/>
              <a:t>1</a:t>
            </a:fld>
            <a:r>
              <a:rPr lang="de-AT" altLang="de-DE" smtClean="0">
                <a:solidFill>
                  <a:srgbClr val="000000"/>
                </a:solidFill>
              </a:rPr>
              <a:t> -</a:t>
            </a: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altLang="de-DE" smtClean="0">
                <a:solidFill>
                  <a:srgbClr val="000000"/>
                </a:solidFill>
              </a:rPr>
              <a:t>Language Testing in Austria</a:t>
            </a: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AT" sz="2800" smtClean="0"/>
              <a:t>Deutsch als Unterrichtssprache: Das Konzept der schriftlichen Reife- und Diplomprüfung</a:t>
            </a:r>
          </a:p>
          <a:p>
            <a:pPr algn="ctr"/>
            <a:r>
              <a:rPr lang="de-AT" sz="2000" smtClean="0"/>
              <a:t>Jürgen Struger</a:t>
            </a:r>
          </a:p>
          <a:p>
            <a:endParaRPr lang="de-AT" sz="2800" smtClean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8342" y="3265722"/>
            <a:ext cx="5767316" cy="2773920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844171" y="2851970"/>
            <a:ext cx="745565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de-AT" sz="1600" i="1">
                <a:solidFill>
                  <a:srgbClr val="000000"/>
                </a:solidFill>
              </a:rPr>
              <a:t>Abb.1: Das Gesamtkonzept der SRDP Deutsch (Wintersteiner, 2012, S. 18)</a:t>
            </a:r>
            <a:endParaRPr lang="de-AT" sz="1600" i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06875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altLang="de-DE" smtClean="0">
                <a:solidFill>
                  <a:srgbClr val="000000"/>
                </a:solidFill>
              </a:rPr>
              <a:t>Language Testing in Austria</a:t>
            </a: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de-AT" altLang="de-DE" smtClean="0">
                <a:solidFill>
                  <a:srgbClr val="000000"/>
                </a:solidFill>
              </a:rPr>
              <a:t>- </a:t>
            </a:r>
            <a:fld id="{C1D5F905-47C1-481B-8F6C-8C303BDE10E7}" type="slidenum">
              <a:rPr lang="de-AT" altLang="de-DE" smtClean="0">
                <a:solidFill>
                  <a:srgbClr val="000000"/>
                </a:solidFill>
              </a:rPr>
              <a:pPr/>
              <a:t>2</a:t>
            </a:fld>
            <a:r>
              <a:rPr lang="de-AT" altLang="de-DE" smtClean="0">
                <a:solidFill>
                  <a:srgbClr val="000000"/>
                </a:solidFill>
              </a:rPr>
              <a:t> -</a:t>
            </a: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AT" smtClean="0"/>
              <a:t>Kompetenzmodell</a:t>
            </a:r>
          </a:p>
          <a:p>
            <a:endParaRPr lang="de-AT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1800" smtClean="0"/>
              <a:t>Lesekompetenz (Texte inhaltlich zu erfassen, ...)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sz="180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1800" smtClean="0"/>
              <a:t>Schriftliche Kompetenz (Texte ... adressatengerecht zu verfassen)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sz="180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1800" smtClean="0"/>
              <a:t>Argumentationskompetenz (... eigene Position formulieren und argumentativ absichern)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sz="180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1800" smtClean="0"/>
              <a:t>Interpretationskompetenz (... Erschließung, Deutung, Beurteilung von Texten ...)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sz="180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1800" smtClean="0"/>
              <a:t>Sach-/Fachkompetenz (... eigenes Wissen ... mit gegebenen Inhalten verknüpfen)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sz="180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1800" smtClean="0"/>
              <a:t>Sprachbewusstsein (Texte auf ihre sprachlichen Merkmale und deren Wirkung hin zu analysieren ...)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sz="180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1800" smtClean="0"/>
              <a:t>Reflexionskompetenz (... die Rolle von Sprache als Medium gesellschaftlichen Handelns zu reflektieren ...)</a:t>
            </a:r>
            <a:endParaRPr lang="de-AT" sz="1800"/>
          </a:p>
        </p:txBody>
      </p:sp>
    </p:spTree>
    <p:extLst>
      <p:ext uri="{BB962C8B-B14F-4D97-AF65-F5344CB8AC3E}">
        <p14:creationId xmlns:p14="http://schemas.microsoft.com/office/powerpoint/2010/main" val="82317869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altLang="de-DE" smtClean="0">
                <a:solidFill>
                  <a:srgbClr val="000000"/>
                </a:solidFill>
              </a:rPr>
              <a:t>Language Testing in Austria</a:t>
            </a: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de-AT" altLang="de-DE" smtClean="0">
                <a:solidFill>
                  <a:srgbClr val="000000"/>
                </a:solidFill>
              </a:rPr>
              <a:t>- </a:t>
            </a:r>
            <a:fld id="{C1D5F905-47C1-481B-8F6C-8C303BDE10E7}" type="slidenum">
              <a:rPr lang="de-AT" altLang="de-DE" smtClean="0">
                <a:solidFill>
                  <a:srgbClr val="000000"/>
                </a:solidFill>
              </a:rPr>
              <a:pPr/>
              <a:t>3</a:t>
            </a:fld>
            <a:r>
              <a:rPr lang="de-AT" altLang="de-DE" smtClean="0">
                <a:solidFill>
                  <a:srgbClr val="000000"/>
                </a:solidFill>
              </a:rPr>
              <a:t> -</a:t>
            </a: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AT" smtClean="0"/>
              <a:t>Aufgaben beinhalten drei Anforderungsbereiche:</a:t>
            </a:r>
          </a:p>
          <a:p>
            <a:endParaRPr lang="de-AT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1600" smtClean="0"/>
              <a:t>Reproduktion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1600" smtClean="0"/>
              <a:t>Reorganisation und Transfer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1600" smtClean="0"/>
              <a:t>Reflexion und Problemlösung</a:t>
            </a:r>
          </a:p>
          <a:p>
            <a:endParaRPr lang="de-AT" sz="1600"/>
          </a:p>
          <a:p>
            <a:r>
              <a:rPr lang="de-AT" sz="1600" smtClean="0"/>
              <a:t>Basis: Blooms Taxonomie von Lernzielen (Bloom, 1974)</a:t>
            </a:r>
          </a:p>
          <a:p>
            <a:endParaRPr lang="de-AT" sz="1600"/>
          </a:p>
          <a:p>
            <a:r>
              <a:rPr lang="de-AT" smtClean="0"/>
              <a:t>Zu produzierende Textsorten:</a:t>
            </a:r>
          </a:p>
          <a:p>
            <a:endParaRPr lang="de-AT" sz="1600" smtClean="0"/>
          </a:p>
          <a:p>
            <a:pPr marL="457200" indent="-457200">
              <a:buAutoNum type="arabicPeriod"/>
            </a:pPr>
            <a:r>
              <a:rPr lang="de-AT" sz="1600" smtClean="0"/>
              <a:t>Empfehlung</a:t>
            </a:r>
          </a:p>
          <a:p>
            <a:pPr marL="457200" indent="-457200">
              <a:buAutoNum type="arabicPeriod"/>
            </a:pPr>
            <a:r>
              <a:rPr lang="de-AT" sz="1600" smtClean="0"/>
              <a:t>Erörterung</a:t>
            </a:r>
          </a:p>
          <a:p>
            <a:pPr marL="457200" indent="-457200">
              <a:buAutoNum type="arabicPeriod"/>
            </a:pPr>
            <a:r>
              <a:rPr lang="de-AT" sz="1600" smtClean="0"/>
              <a:t>Kommentar</a:t>
            </a:r>
          </a:p>
          <a:p>
            <a:pPr marL="457200" indent="-457200">
              <a:buAutoNum type="arabicPeriod"/>
            </a:pPr>
            <a:r>
              <a:rPr lang="de-AT" sz="1600" smtClean="0"/>
              <a:t>Leserbrief</a:t>
            </a:r>
          </a:p>
          <a:p>
            <a:pPr marL="457200" indent="-457200">
              <a:buAutoNum type="arabicPeriod"/>
            </a:pPr>
            <a:r>
              <a:rPr lang="de-AT" sz="1600" smtClean="0"/>
              <a:t>Meinungsrede</a:t>
            </a:r>
          </a:p>
          <a:p>
            <a:pPr marL="457200" indent="-457200">
              <a:buAutoNum type="arabicPeriod"/>
            </a:pPr>
            <a:r>
              <a:rPr lang="de-AT" sz="1600" smtClean="0"/>
              <a:t>offener Brief</a:t>
            </a:r>
          </a:p>
          <a:p>
            <a:pPr marL="457200" indent="-457200">
              <a:buAutoNum type="arabicPeriod"/>
            </a:pPr>
            <a:r>
              <a:rPr lang="de-AT" sz="1600" smtClean="0"/>
              <a:t>Textanalyse (von nicht-fiktionalen Texten)</a:t>
            </a:r>
          </a:p>
          <a:p>
            <a:pPr marL="457200" indent="-457200">
              <a:buAutoNum type="arabicPeriod"/>
            </a:pPr>
            <a:r>
              <a:rPr lang="de-AT" sz="1600" smtClean="0"/>
              <a:t>Textinterpretation (von literarischen Texten)</a:t>
            </a:r>
          </a:p>
          <a:p>
            <a:pPr marL="457200" indent="-457200">
              <a:buAutoNum type="arabicPeriod"/>
            </a:pPr>
            <a:r>
              <a:rPr lang="de-AT" sz="1600" smtClean="0"/>
              <a:t>Zusammenfassung</a:t>
            </a:r>
          </a:p>
        </p:txBody>
      </p:sp>
    </p:spTree>
    <p:extLst>
      <p:ext uri="{BB962C8B-B14F-4D97-AF65-F5344CB8AC3E}">
        <p14:creationId xmlns:p14="http://schemas.microsoft.com/office/powerpoint/2010/main" val="246651467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altLang="de-DE" smtClean="0">
                <a:solidFill>
                  <a:srgbClr val="000000"/>
                </a:solidFill>
              </a:rPr>
              <a:t>Language Testing in Austria</a:t>
            </a: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de-AT" altLang="de-DE" smtClean="0">
                <a:solidFill>
                  <a:srgbClr val="000000"/>
                </a:solidFill>
              </a:rPr>
              <a:t>- </a:t>
            </a:r>
            <a:fld id="{C1D5F905-47C1-481B-8F6C-8C303BDE10E7}" type="slidenum">
              <a:rPr lang="de-AT" altLang="de-DE" smtClean="0">
                <a:solidFill>
                  <a:srgbClr val="000000"/>
                </a:solidFill>
              </a:rPr>
              <a:pPr/>
              <a:t>4</a:t>
            </a:fld>
            <a:r>
              <a:rPr lang="de-AT" altLang="de-DE" smtClean="0">
                <a:solidFill>
                  <a:srgbClr val="000000"/>
                </a:solidFill>
              </a:rPr>
              <a:t> -</a:t>
            </a:r>
            <a:endParaRPr lang="de-AT" altLang="de-DE">
              <a:solidFill>
                <a:srgbClr val="000000"/>
              </a:solidFill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0401" y="2299447"/>
            <a:ext cx="6642280" cy="3361765"/>
          </a:xfrm>
          <a:prstGeom prst="rect">
            <a:avLst/>
          </a:prstGeom>
        </p:spPr>
      </p:pic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AT" smtClean="0"/>
          </a:p>
          <a:p>
            <a:endParaRPr lang="de-AT"/>
          </a:p>
          <a:p>
            <a:endParaRPr lang="de-AT" smtClean="0"/>
          </a:p>
          <a:p>
            <a:endParaRPr lang="de-AT"/>
          </a:p>
          <a:p>
            <a:endParaRPr lang="de-AT"/>
          </a:p>
        </p:txBody>
      </p:sp>
      <p:sp>
        <p:nvSpPr>
          <p:cNvPr id="7" name="Rechteck 6"/>
          <p:cNvSpPr/>
          <p:nvPr/>
        </p:nvSpPr>
        <p:spPr>
          <a:xfrm>
            <a:off x="1630288" y="1530878"/>
            <a:ext cx="649302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1600" i="1" smtClean="0"/>
              <a:t>Tab. </a:t>
            </a:r>
            <a:r>
              <a:rPr lang="de-AT" sz="1600" i="1"/>
              <a:t>2: Aufgabenpakete der Schriftlichen Reife- und Diplomprüfung, Haupttermin Mai 2017 (BIFIE, 2017, S. 2)</a:t>
            </a:r>
          </a:p>
        </p:txBody>
      </p:sp>
    </p:spTree>
    <p:extLst>
      <p:ext uri="{BB962C8B-B14F-4D97-AF65-F5344CB8AC3E}">
        <p14:creationId xmlns:p14="http://schemas.microsoft.com/office/powerpoint/2010/main" val="3166116285"/>
      </p:ext>
    </p:extLst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altLang="de-DE" smtClean="0">
                <a:solidFill>
                  <a:srgbClr val="000000"/>
                </a:solidFill>
              </a:rPr>
              <a:t>Language Testing in Austria</a:t>
            </a: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de-AT" altLang="de-DE" smtClean="0">
                <a:solidFill>
                  <a:srgbClr val="000000"/>
                </a:solidFill>
              </a:rPr>
              <a:t>- </a:t>
            </a:r>
            <a:fld id="{C1D5F905-47C1-481B-8F6C-8C303BDE10E7}" type="slidenum">
              <a:rPr lang="de-AT" altLang="de-DE" smtClean="0">
                <a:solidFill>
                  <a:srgbClr val="000000"/>
                </a:solidFill>
              </a:rPr>
              <a:pPr/>
              <a:t>5</a:t>
            </a:fld>
            <a:r>
              <a:rPr lang="de-AT" altLang="de-DE" smtClean="0">
                <a:solidFill>
                  <a:srgbClr val="000000"/>
                </a:solidFill>
              </a:rPr>
              <a:t> -</a:t>
            </a: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AT" smtClean="0"/>
              <a:t>Beurteilungsraster</a:t>
            </a:r>
          </a:p>
          <a:p>
            <a:r>
              <a:rPr lang="de-AT" smtClean="0"/>
              <a:t>4 Dimensionen, 5 Kompetenzstufen</a:t>
            </a:r>
          </a:p>
          <a:p>
            <a:endParaRPr lang="de-AT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mtClean="0"/>
              <a:t>Aufgabenerfüllung aus inhaltlicher Sicht </a:t>
            </a:r>
            <a:r>
              <a:rPr lang="de-AT" sz="1600" smtClean="0"/>
              <a:t>(Realisation der Schreibhandlungen im Sinne der Textsorte; Erfüllung aller Arbeitsaufträge; Erfassung des Inputtexts; sachliche Richtigkeit; Eigenständigkeit; Komplexität und Ideenreichtum)</a:t>
            </a:r>
            <a:endParaRPr lang="de-AT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mtClean="0"/>
              <a:t>Aufgabenerfüllung aus textstruktureller Sicht</a:t>
            </a:r>
            <a:r>
              <a:rPr lang="de-AT" sz="1600" smtClean="0"/>
              <a:t> (Realisation der Textorganisation; kohärenter Aufbau; Einsatz sprachlicher Kohäsionsmittel; Verwendung von metakognitiven Mitteln; Bezugnahme auf den Inputtext)</a:t>
            </a:r>
            <a:endParaRPr lang="de-AT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mtClean="0"/>
              <a:t>Aufgabenerfüllung in Bezug auf Stil und Ausdruck</a:t>
            </a:r>
            <a:r>
              <a:rPr lang="de-AT" sz="1600" smtClean="0"/>
              <a:t> (schreibhandlungs- und situationsadäquate Sprachverwendung; Angemessenheit der Wortwahl; Varianz und Komplexität der Satzstrukturen; Eigenständigkeit in der sprachlichen Bezugnahme auf den Inputtext)</a:t>
            </a:r>
            <a:endParaRPr lang="de-AT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mtClean="0"/>
              <a:t>Aufgabenerfüllung hinsichtlich normativer Sprachrichtigkeit</a:t>
            </a:r>
            <a:r>
              <a:rPr lang="de-AT" sz="1600" smtClean="0"/>
              <a:t> (Anwendung der Regeln der deutschen Schreibung, Zeichensetzung und Grammatik)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sz="1600"/>
          </a:p>
          <a:p>
            <a:r>
              <a:rPr lang="de-AT" sz="1600" smtClean="0"/>
              <a:t>Die Aggregierung der Beurteilungen zu einer Gesamtnote erfolgt nach klar definierten Regeln.</a:t>
            </a:r>
            <a:endParaRPr lang="de-AT" smtClean="0"/>
          </a:p>
        </p:txBody>
      </p:sp>
    </p:spTree>
    <p:extLst>
      <p:ext uri="{BB962C8B-B14F-4D97-AF65-F5344CB8AC3E}">
        <p14:creationId xmlns:p14="http://schemas.microsoft.com/office/powerpoint/2010/main" val="108068301"/>
      </p:ext>
    </p:extLst>
  </p:cSld>
  <p:clrMapOvr>
    <a:masterClrMapping/>
  </p:clrMapOvr>
  <p:transition advClick="0"/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AT" alt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AT" alt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/>
        </a:defPPr>
      </a:lstStyle>
    </a:tx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333</Words>
  <Application>Microsoft Office PowerPoint</Application>
  <PresentationFormat>Bildschirmpräsentation (4:3)</PresentationFormat>
  <Paragraphs>60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Symbol</vt:lpstr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Error in Assessing English Writing in the National Educational Standards Baseline Test (Pibal, Sigott, Cesnik)</dc:title>
  <dc:creator>Günther</dc:creator>
  <cp:lastModifiedBy>Günther</cp:lastModifiedBy>
  <cp:revision>43</cp:revision>
  <dcterms:created xsi:type="dcterms:W3CDTF">2018-10-09T09:00:03Z</dcterms:created>
  <dcterms:modified xsi:type="dcterms:W3CDTF">2018-10-16T16:43:26Z</dcterms:modified>
</cp:coreProperties>
</file>