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0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5105C-A68A-4031-8938-4717647F3B6A}" type="datetimeFigureOut">
              <a:rPr lang="de-AT" smtClean="0"/>
              <a:t>16.10.2018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17164-0BE9-4DBF-AD28-250485F915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807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60890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Format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7565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feld (ohne 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63087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 marL="742950" indent="-285750">
              <a:buFont typeface="Arial" panose="020B0604020202020204" pitchFamily="34" charset="0"/>
              <a:buChar char="•"/>
              <a:defRPr sz="2000" i="0"/>
            </a:lvl2pPr>
            <a:lvl3pPr marL="1143000" indent="-228600">
              <a:buFont typeface="Symbol" panose="05050102010706020507" pitchFamily="18" charset="2"/>
              <a:buChar char="-"/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84182072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strukturi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933115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fre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endParaRPr lang="de-DE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538799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72000" y="620712"/>
            <a:ext cx="9000000" cy="568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200134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556450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 -</a:t>
            </a:r>
            <a:endParaRPr lang="de-AT" altLang="de-D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5552662" y="6553200"/>
            <a:ext cx="1945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400" smtClean="0">
                <a:solidFill>
                  <a:srgbClr val="000000"/>
                </a:solidFill>
                <a:cs typeface="Arial" panose="020B0604020202020204" pitchFamily="34" charset="0"/>
              </a:rPr>
              <a:t>Struger</a:t>
            </a:r>
            <a:endParaRPr lang="de-AT" altLang="de-DE" sz="1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00" y="6408738"/>
            <a:ext cx="13573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32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 advClick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1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z="2800" smtClean="0"/>
              <a:t>Deutsch als Unterrichtssprache: Das Konzept der schriftlichen Reife- und Diplomprüfung</a:t>
            </a:r>
          </a:p>
          <a:p>
            <a:pPr algn="ctr"/>
            <a:r>
              <a:rPr lang="de-AT" sz="2000" smtClean="0"/>
              <a:t>Jürgen Struger</a:t>
            </a:r>
          </a:p>
          <a:p>
            <a:endParaRPr lang="de-AT" sz="280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342" y="3265722"/>
            <a:ext cx="5767316" cy="277392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844171" y="2851970"/>
            <a:ext cx="7455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de-AT" sz="1600" i="1">
                <a:solidFill>
                  <a:srgbClr val="000000"/>
                </a:solidFill>
              </a:rPr>
              <a:t>Abb.1: Das Gesamtkonzept der SRDP Deutsch (Wintersteiner, 2012, S. 18)</a:t>
            </a:r>
            <a:endParaRPr lang="de-AT" sz="16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87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2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Kompetenzmodell</a:t>
            </a:r>
          </a:p>
          <a:p>
            <a:endParaRPr lang="de-AT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Lesekompetenz (Texte inhaltlich zu erfassen, 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Schriftliche Kompetenz (Texte ... adressatengerecht zu verfassen)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Argumentationskompetenz (... eigene Position formulieren und argumentativ absichern)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Interpretationskompetenz (... Erschließung, Deutung, Beurteilung von Texten 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Sach-/Fachkompetenz (... eigenes Wissen ... mit gegebenen Inhalten verknüpfen)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Sprachbewusstsein (Texte auf ihre sprachlichen Merkmale und deren Wirkung hin zu analysieren 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8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800" smtClean="0"/>
              <a:t>Reflexionskompetenz (... die Rolle von Sprache als Medium gesellschaftlichen Handelns zu reflektieren ...)</a:t>
            </a:r>
            <a:endParaRPr lang="de-AT" sz="1800"/>
          </a:p>
        </p:txBody>
      </p:sp>
    </p:spTree>
    <p:extLst>
      <p:ext uri="{BB962C8B-B14F-4D97-AF65-F5344CB8AC3E}">
        <p14:creationId xmlns:p14="http://schemas.microsoft.com/office/powerpoint/2010/main" val="8231786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3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Aufgaben beinhalten drei Anforderungsbereiche:</a:t>
            </a:r>
          </a:p>
          <a:p>
            <a:endParaRPr lang="de-AT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600" smtClean="0"/>
              <a:t>Reproduktion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600" smtClean="0"/>
              <a:t>Reorganisation und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1600" smtClean="0"/>
              <a:t>Reflexion und Problemlösung</a:t>
            </a:r>
          </a:p>
          <a:p>
            <a:endParaRPr lang="de-AT" sz="1600"/>
          </a:p>
          <a:p>
            <a:r>
              <a:rPr lang="de-AT" sz="1600" smtClean="0"/>
              <a:t>Basis: Blooms Taxonomie von Lernzielen (Bloom, 1974)</a:t>
            </a:r>
          </a:p>
          <a:p>
            <a:endParaRPr lang="de-AT" sz="1600"/>
          </a:p>
          <a:p>
            <a:r>
              <a:rPr lang="de-AT" smtClean="0"/>
              <a:t>Zu produzierende Textsorten:</a:t>
            </a:r>
          </a:p>
          <a:p>
            <a:endParaRPr lang="de-AT" sz="1600" smtClean="0"/>
          </a:p>
          <a:p>
            <a:pPr marL="457200" indent="-457200">
              <a:buAutoNum type="arabicPeriod"/>
            </a:pPr>
            <a:r>
              <a:rPr lang="de-AT" sz="1600" smtClean="0"/>
              <a:t>Empfehlung</a:t>
            </a:r>
          </a:p>
          <a:p>
            <a:pPr marL="457200" indent="-457200">
              <a:buAutoNum type="arabicPeriod"/>
            </a:pPr>
            <a:r>
              <a:rPr lang="de-AT" sz="1600" smtClean="0"/>
              <a:t>Erörterung</a:t>
            </a:r>
          </a:p>
          <a:p>
            <a:pPr marL="457200" indent="-457200">
              <a:buAutoNum type="arabicPeriod"/>
            </a:pPr>
            <a:r>
              <a:rPr lang="de-AT" sz="1600" smtClean="0"/>
              <a:t>Kommentar</a:t>
            </a:r>
          </a:p>
          <a:p>
            <a:pPr marL="457200" indent="-457200">
              <a:buAutoNum type="arabicPeriod"/>
            </a:pPr>
            <a:r>
              <a:rPr lang="de-AT" sz="1600" smtClean="0"/>
              <a:t>Leserbrief</a:t>
            </a:r>
          </a:p>
          <a:p>
            <a:pPr marL="457200" indent="-457200">
              <a:buAutoNum type="arabicPeriod"/>
            </a:pPr>
            <a:r>
              <a:rPr lang="de-AT" sz="1600" smtClean="0"/>
              <a:t>Meinungsrede</a:t>
            </a:r>
          </a:p>
          <a:p>
            <a:pPr marL="457200" indent="-457200">
              <a:buAutoNum type="arabicPeriod"/>
            </a:pPr>
            <a:r>
              <a:rPr lang="de-AT" sz="1600" smtClean="0"/>
              <a:t>offener Brief</a:t>
            </a:r>
          </a:p>
          <a:p>
            <a:pPr marL="457200" indent="-457200">
              <a:buAutoNum type="arabicPeriod"/>
            </a:pPr>
            <a:r>
              <a:rPr lang="de-AT" sz="1600" smtClean="0"/>
              <a:t>Textanalyse (von nicht-fiktionalen Texten)</a:t>
            </a:r>
          </a:p>
          <a:p>
            <a:pPr marL="457200" indent="-457200">
              <a:buAutoNum type="arabicPeriod"/>
            </a:pPr>
            <a:r>
              <a:rPr lang="de-AT" sz="1600" smtClean="0"/>
              <a:t>Textinterpretation (von literarischen Texten)</a:t>
            </a:r>
          </a:p>
          <a:p>
            <a:pPr marL="457200" indent="-457200">
              <a:buAutoNum type="arabicPeriod"/>
            </a:pPr>
            <a:r>
              <a:rPr lang="de-AT" sz="1600" smtClean="0"/>
              <a:t>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24665146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4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401" y="2299447"/>
            <a:ext cx="6642280" cy="3361765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 smtClean="0"/>
          </a:p>
          <a:p>
            <a:endParaRPr lang="de-AT"/>
          </a:p>
          <a:p>
            <a:endParaRPr lang="de-AT" smtClean="0"/>
          </a:p>
          <a:p>
            <a:endParaRPr lang="de-AT"/>
          </a:p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1630288" y="1530878"/>
            <a:ext cx="6493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i="1" smtClean="0"/>
              <a:t>Tab. </a:t>
            </a:r>
            <a:r>
              <a:rPr lang="de-AT" sz="1600" i="1"/>
              <a:t>2: Aufgabenpakete der Schriftlichen Reife- und Diplomprüfung, Haupttermin Mai 2017 (BIFIE, 2017, S. 2)</a:t>
            </a:r>
          </a:p>
        </p:txBody>
      </p:sp>
    </p:spTree>
    <p:extLst>
      <p:ext uri="{BB962C8B-B14F-4D97-AF65-F5344CB8AC3E}">
        <p14:creationId xmlns:p14="http://schemas.microsoft.com/office/powerpoint/2010/main" val="316611628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5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Beurteilungsraster</a:t>
            </a:r>
          </a:p>
          <a:p>
            <a:r>
              <a:rPr lang="de-AT" smtClean="0"/>
              <a:t>4 Dimensionen, 5 Kompetenzstufen</a:t>
            </a:r>
          </a:p>
          <a:p>
            <a:endParaRPr lang="de-AT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mtClean="0"/>
              <a:t>Aufgabenerfüllung aus inhaltlicher Sicht </a:t>
            </a:r>
            <a:r>
              <a:rPr lang="de-AT" sz="1600" smtClean="0"/>
              <a:t>(Realisation der Schreibhandlungen im Sinne der Textsorte; Erfüllung aller Arbeitsaufträge; Erfassung des Inputtexts; sachliche Richtigkeit; Eigenständigkeit; Komplexität und Ideenreichtum)</a:t>
            </a:r>
            <a:endParaRPr lang="de-AT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mtClean="0"/>
              <a:t>Aufgabenerfüllung aus textstruktureller Sicht</a:t>
            </a:r>
            <a:r>
              <a:rPr lang="de-AT" sz="1600" smtClean="0"/>
              <a:t> (Realisation der Textorganisation; kohärenter Aufbau; Einsatz sprachlicher Kohäsionsmittel; Verwendung von metakognitiven Mitteln; Bezugnahme auf den Inputtext)</a:t>
            </a:r>
            <a:endParaRPr lang="de-AT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mtClean="0"/>
              <a:t>Aufgabenerfüllung in Bezug auf Stil und Ausdruck</a:t>
            </a:r>
            <a:r>
              <a:rPr lang="de-AT" sz="1600" smtClean="0"/>
              <a:t> (schreibhandlungs- und situationsadäquate Sprachverwendung; Angemessenheit der Wortwahl; Varianz und Komplexität der Satzstrukturen; Eigenständigkeit in der sprachlichen Bezugnahme auf den Inputtext)</a:t>
            </a:r>
            <a:endParaRPr lang="de-AT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mtClean="0"/>
              <a:t>Aufgabenerfüllung hinsichtlich normativer Sprachrichtigkeit</a:t>
            </a:r>
            <a:r>
              <a:rPr lang="de-AT" sz="1600" smtClean="0"/>
              <a:t> (Anwendung der Regeln der deutschen Schreibung, Zeichensetzung und Grammatik)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600"/>
          </a:p>
          <a:p>
            <a:r>
              <a:rPr lang="de-AT" sz="1600" smtClean="0"/>
              <a:t>Die Aggregierung der Beurteilungen zu einer Gesamtnote erfolgt nach klar definierten Regeln.</a:t>
            </a:r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10806830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333</Words>
  <Application>Microsoft Office PowerPoint</Application>
  <PresentationFormat>Bildschirmpräsentation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Error in Assessing English Writing in the National Educational Standards Baseline Test (Pibal, Sigott, Cesnik)</dc:title>
  <dc:creator>Günther</dc:creator>
  <cp:lastModifiedBy>Günther</cp:lastModifiedBy>
  <cp:revision>43</cp:revision>
  <dcterms:created xsi:type="dcterms:W3CDTF">2018-10-09T09:00:03Z</dcterms:created>
  <dcterms:modified xsi:type="dcterms:W3CDTF">2018-10-16T16:43:26Z</dcterms:modified>
</cp:coreProperties>
</file>